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113"/>
  </p:handoutMasterIdLst>
  <p:sldIdLst>
    <p:sldId id="259" r:id="rId5"/>
    <p:sldId id="553" r:id="rId7"/>
    <p:sldId id="797" r:id="rId8"/>
    <p:sldId id="798" r:id="rId9"/>
    <p:sldId id="799" r:id="rId10"/>
    <p:sldId id="800" r:id="rId11"/>
    <p:sldId id="801" r:id="rId12"/>
    <p:sldId id="802" r:id="rId13"/>
    <p:sldId id="803" r:id="rId14"/>
    <p:sldId id="804" r:id="rId15"/>
    <p:sldId id="805" r:id="rId16"/>
    <p:sldId id="806" r:id="rId17"/>
    <p:sldId id="807" r:id="rId18"/>
    <p:sldId id="808" r:id="rId19"/>
    <p:sldId id="809" r:id="rId20"/>
    <p:sldId id="810" r:id="rId21"/>
    <p:sldId id="811" r:id="rId22"/>
    <p:sldId id="812" r:id="rId23"/>
    <p:sldId id="813" r:id="rId24"/>
    <p:sldId id="814" r:id="rId25"/>
    <p:sldId id="815" r:id="rId26"/>
    <p:sldId id="816" r:id="rId27"/>
    <p:sldId id="817" r:id="rId28"/>
    <p:sldId id="818" r:id="rId29"/>
    <p:sldId id="819" r:id="rId30"/>
    <p:sldId id="820" r:id="rId31"/>
    <p:sldId id="821" r:id="rId32"/>
    <p:sldId id="822" r:id="rId33"/>
    <p:sldId id="823" r:id="rId34"/>
    <p:sldId id="824" r:id="rId35"/>
    <p:sldId id="825" r:id="rId36"/>
    <p:sldId id="826" r:id="rId37"/>
    <p:sldId id="827" r:id="rId38"/>
    <p:sldId id="828" r:id="rId39"/>
    <p:sldId id="829" r:id="rId40"/>
    <p:sldId id="830" r:id="rId41"/>
    <p:sldId id="831" r:id="rId42"/>
    <p:sldId id="832" r:id="rId43"/>
    <p:sldId id="833" r:id="rId44"/>
    <p:sldId id="834" r:id="rId45"/>
    <p:sldId id="835" r:id="rId46"/>
    <p:sldId id="836" r:id="rId47"/>
    <p:sldId id="837" r:id="rId48"/>
    <p:sldId id="838" r:id="rId49"/>
    <p:sldId id="839" r:id="rId50"/>
    <p:sldId id="840" r:id="rId51"/>
    <p:sldId id="841" r:id="rId52"/>
    <p:sldId id="842" r:id="rId53"/>
    <p:sldId id="843" r:id="rId54"/>
    <p:sldId id="796" r:id="rId55"/>
    <p:sldId id="739" r:id="rId56"/>
    <p:sldId id="740" r:id="rId57"/>
    <p:sldId id="741" r:id="rId58"/>
    <p:sldId id="742" r:id="rId59"/>
    <p:sldId id="743" r:id="rId60"/>
    <p:sldId id="744" r:id="rId61"/>
    <p:sldId id="745" r:id="rId62"/>
    <p:sldId id="746" r:id="rId63"/>
    <p:sldId id="747" r:id="rId64"/>
    <p:sldId id="748" r:id="rId65"/>
    <p:sldId id="749" r:id="rId66"/>
    <p:sldId id="750" r:id="rId67"/>
    <p:sldId id="751" r:id="rId68"/>
    <p:sldId id="752" r:id="rId69"/>
    <p:sldId id="753" r:id="rId70"/>
    <p:sldId id="754" r:id="rId71"/>
    <p:sldId id="755" r:id="rId72"/>
    <p:sldId id="756" r:id="rId73"/>
    <p:sldId id="757" r:id="rId74"/>
    <p:sldId id="758" r:id="rId75"/>
    <p:sldId id="759" r:id="rId76"/>
    <p:sldId id="760" r:id="rId77"/>
    <p:sldId id="761" r:id="rId78"/>
    <p:sldId id="762" r:id="rId79"/>
    <p:sldId id="763" r:id="rId80"/>
    <p:sldId id="764" r:id="rId81"/>
    <p:sldId id="765" r:id="rId82"/>
    <p:sldId id="766" r:id="rId83"/>
    <p:sldId id="767" r:id="rId84"/>
    <p:sldId id="768" r:id="rId85"/>
    <p:sldId id="769" r:id="rId86"/>
    <p:sldId id="770" r:id="rId87"/>
    <p:sldId id="771" r:id="rId88"/>
    <p:sldId id="772" r:id="rId89"/>
    <p:sldId id="773" r:id="rId90"/>
    <p:sldId id="774" r:id="rId91"/>
    <p:sldId id="775" r:id="rId92"/>
    <p:sldId id="776" r:id="rId93"/>
    <p:sldId id="777" r:id="rId94"/>
    <p:sldId id="778" r:id="rId95"/>
    <p:sldId id="779" r:id="rId96"/>
    <p:sldId id="780" r:id="rId97"/>
    <p:sldId id="781" r:id="rId98"/>
    <p:sldId id="782" r:id="rId99"/>
    <p:sldId id="783" r:id="rId100"/>
    <p:sldId id="784" r:id="rId101"/>
    <p:sldId id="785" r:id="rId102"/>
    <p:sldId id="786" r:id="rId103"/>
    <p:sldId id="787" r:id="rId104"/>
    <p:sldId id="788" r:id="rId105"/>
    <p:sldId id="789" r:id="rId106"/>
    <p:sldId id="790" r:id="rId107"/>
    <p:sldId id="791" r:id="rId108"/>
    <p:sldId id="792" r:id="rId109"/>
    <p:sldId id="793" r:id="rId110"/>
    <p:sldId id="794" r:id="rId111"/>
    <p:sldId id="795" r:id="rId112"/>
  </p:sldIdLst>
  <p:sldSz cx="9144000" cy="6858000" type="screen4x3"/>
  <p:notesSz cx="6800850" cy="9872345"/>
  <p:custDataLst>
    <p:tags r:id="rId11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CC9900"/>
    <a:srgbClr val="FF99CC"/>
    <a:srgbClr val="16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08" autoAdjust="0"/>
  </p:normalViewPr>
  <p:slideViewPr>
    <p:cSldViewPr showGuides="1">
      <p:cViewPr varScale="1">
        <p:scale>
          <a:sx n="132" d="100"/>
          <a:sy n="132" d="100"/>
        </p:scale>
        <p:origin x="966" y="126"/>
      </p:cViewPr>
      <p:guideLst>
        <p:guide orient="horz" pos="2160"/>
        <p:guide pos="292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7" Type="http://schemas.openxmlformats.org/officeDocument/2006/relationships/tags" Target="tags/tag6.xml"/><Relationship Id="rId116" Type="http://schemas.openxmlformats.org/officeDocument/2006/relationships/tableStyles" Target="tableStyles.xml"/><Relationship Id="rId115" Type="http://schemas.openxmlformats.org/officeDocument/2006/relationships/viewProps" Target="viewProps.xml"/><Relationship Id="rId114" Type="http://schemas.openxmlformats.org/officeDocument/2006/relationships/presProps" Target="presProps.xml"/><Relationship Id="rId113" Type="http://schemas.openxmlformats.org/officeDocument/2006/relationships/handoutMaster" Target="handoutMasters/handoutMaster1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110" Type="http://schemas.openxmlformats.org/officeDocument/2006/relationships/slide" Target="slides/slide105.xml"/><Relationship Id="rId11" Type="http://schemas.openxmlformats.org/officeDocument/2006/relationships/slide" Target="slides/slide6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6" Type="http://schemas.openxmlformats.org/officeDocument/2006/relationships/slide" Target="slides/slide101.xml"/><Relationship Id="rId5" Type="http://schemas.openxmlformats.org/officeDocument/2006/relationships/slide" Target="slides/slide95.xml"/><Relationship Id="rId4" Type="http://schemas.openxmlformats.org/officeDocument/2006/relationships/slide" Target="slides/slide72.xml"/><Relationship Id="rId3" Type="http://schemas.openxmlformats.org/officeDocument/2006/relationships/slide" Target="slides/slide55.xml"/><Relationship Id="rId2" Type="http://schemas.openxmlformats.org/officeDocument/2006/relationships/slide" Target="slides/slide50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6" Type="http://schemas.openxmlformats.org/officeDocument/2006/relationships/image" Target="../media/image65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76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8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5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2.wmf"/><Relationship Id="rId4" Type="http://schemas.openxmlformats.org/officeDocument/2006/relationships/image" Target="../media/image111.w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08.wmf"/></Relationships>
</file>

<file path=ppt/drawings/_rels/vmlDrawing2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0.wmf"/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29.vml.rels><?xml version="1.0" encoding="UTF-8" standalone="yes"?>
<Relationships xmlns="http://schemas.openxmlformats.org/package/2006/relationships"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17.wmf"/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7" Type="http://schemas.openxmlformats.org/officeDocument/2006/relationships/image" Target="../media/image65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2241" y="1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r">
              <a:defRPr sz="1200" smtClean="0"/>
            </a:lvl1pPr>
          </a:lstStyle>
          <a:p>
            <a:pPr>
              <a:defRPr/>
            </a:pPr>
            <a:fld id="{EF111691-F249-49BF-AD13-77AC163C2E7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7927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2241" y="9377927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D217722-F9DE-4589-BAF8-332D113C64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035" cy="4931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815" y="0"/>
            <a:ext cx="2947035" cy="4931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39775"/>
            <a:ext cx="4937125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780" y="4688963"/>
            <a:ext cx="4987290" cy="444317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9504"/>
            <a:ext cx="2947035" cy="493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b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815" y="9379504"/>
            <a:ext cx="2947035" cy="493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b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7847A5-3418-4168-BB03-40E320A0CA1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E933F3D-3132-4E55-B67E-D84038DB376F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19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19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D0E731-73DA-4297-B5B4-50A5C9803FE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80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80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EC37D9D-CBC1-4069-BB3D-FC14A19F161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0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01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AD89B71-3F66-472D-A228-C5AE64EEA788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21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21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DAE583D-59F9-4C61-91E5-1C8EFA00E7F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4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4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30A14DC-1207-474F-AFBE-495D61321C5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9C34607-0601-4022-8D27-5CF431B1534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82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82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1C55D10-CFD7-4603-8D28-A05880DB267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03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0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164B7F9-37EE-4271-82FF-2C9D5B2E6AC0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19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19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D0E731-73DA-4297-B5B4-50A5C9803FE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19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19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D0E731-73DA-4297-B5B4-50A5C9803FE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65C973C-6C52-46E9-BC7E-D1DBD5DE92E8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19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19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D0E731-73DA-4297-B5B4-50A5C9803FE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19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19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D0E731-73DA-4297-B5B4-50A5C9803FE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44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4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A7A0A66-DBFB-497E-B7DB-931933553B4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44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4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A7A0A66-DBFB-497E-B7DB-931933553B4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44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4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A7A0A66-DBFB-497E-B7DB-931933553B4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44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4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A7A0A66-DBFB-497E-B7DB-931933553B4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在声源定位和分离方面</a:t>
            </a:r>
            <a:endParaRPr lang="en-US" altLang="zh-CN" dirty="0"/>
          </a:p>
          <a:p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/>
              <a:t>解决方法</a:t>
            </a:r>
            <a:endParaRPr lang="zh-CN" altLang="en-US" dirty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D4E7B6-5E6D-4919-A80C-0D10EB87D0B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23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2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3F369DE-E81A-47A7-AC34-C7FAEFBE7F58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E94BA25-ACC4-4AC9-9F14-8E8D42963EF8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/>
              <a:t>在声源定位和分离方面</a:t>
            </a:r>
            <a:endParaRPr lang="en-US" altLang="zh-CN" dirty="0" smtClean="0"/>
          </a:p>
          <a:p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zh-CN" altLang="en-US" dirty="0" smtClean="0"/>
              <a:t>解决方法</a:t>
            </a:r>
            <a:endParaRPr lang="zh-CN" altLang="en-US" dirty="0" smtClean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D4E7B6-5E6D-4919-A80C-0D10EB87D0B5}" type="slidenum">
              <a:rPr lang="en-US" altLang="zh-CN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14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314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9CB9EEF-1638-41B0-8A40-0FECAD2C805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/>
              <a:t>在声源定位和分离方面</a:t>
            </a:r>
            <a:endParaRPr lang="en-US" altLang="zh-CN" dirty="0" smtClean="0"/>
          </a:p>
          <a:p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zh-CN" altLang="en-US" dirty="0" smtClean="0"/>
              <a:t>解决方法</a:t>
            </a:r>
            <a:endParaRPr lang="zh-CN" altLang="en-US" dirty="0" smtClean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D4E7B6-5E6D-4919-A80C-0D10EB87D0B5}" type="slidenum">
              <a:rPr lang="en-US" altLang="zh-CN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D4E7B6-5E6D-4919-A80C-0D10EB87D0B5}" type="slidenum">
              <a:rPr lang="en-US" altLang="zh-CN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D4E7B6-5E6D-4919-A80C-0D10EB87D0B5}" type="slidenum">
              <a:rPr lang="en-US" altLang="zh-CN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E94BA25-ACC4-4AC9-9F14-8E8D42963EF8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F178D0-67B7-46E7-A529-A633CA9C8CD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F178D0-67B7-46E7-A529-A633CA9C8CD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F178D0-67B7-46E7-A529-A633CA9C8CD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F178D0-67B7-46E7-A529-A633CA9C8CD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F178D0-67B7-46E7-A529-A633CA9C8CD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E94BA25-ACC4-4AC9-9F14-8E8D42963EF8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34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334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88FD82D-6B19-4AEC-8F10-AFE9E98F629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E94BA25-ACC4-4AC9-9F14-8E8D42963EF8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E94BA25-ACC4-4AC9-9F14-8E8D42963EF8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F178D0-67B7-46E7-A529-A633CA9C8CD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F178D0-67B7-46E7-A529-A633CA9C8CD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355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FF9CFAA-F489-48E2-B4AC-0C7AD54A2B5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75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375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E457E36-BBB1-45ED-8A48-FA31D3BF962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96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396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85A9BC6-954E-4115-8D32-2DA5CDB19558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19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19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D0E731-73DA-4297-B5B4-50A5C9803FE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19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19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D0E731-73DA-4297-B5B4-50A5C9803FE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41D5B-C7CF-41E9-8BFC-B81285AC3D5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C2D64-1FDD-46B2-AA0E-566EBA5F56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15900"/>
            <a:ext cx="2084387" cy="5803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15900"/>
            <a:ext cx="6102350" cy="5803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47193-5223-410B-8004-74950257FF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sndAc>
      <p:endSnd/>
    </p:sndAc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9342B-1D0C-4C87-A696-AE5BD3D6C09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FD1BE-9A24-4ABB-8E66-560EA6A1DFC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2C963-E0A7-42F7-8FAD-B21C46696F2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37D3D-CAAF-4017-B871-F905C63F368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A83EA-F16A-41B4-A35C-7CA23289B57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843DB-975B-4589-AE69-FB160CC0C24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C28B7-A46D-492B-B924-04F8242A502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2E4ED-E153-4BBF-9C40-4C1BA4B76FE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71257-F651-4830-91FE-B8FD3A2DF0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E5126-C2C7-4B90-8322-5292A2A408B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46550-8C4D-4F6D-A434-8579F080076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E6D23-AE9F-4212-9947-F857A2BFEF8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A0B9D0-2EDD-4D8B-9176-4274A3030CE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6CBFF-9A49-498A-A830-1449BCA27E5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56914-0B3A-4F4E-A3B4-2A6E2E9714E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1B0DD-5CA8-413B-9D98-C20793B9E8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EC62F-676E-4536-9A52-2309C69F88B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6F8B4-B054-4685-9B5D-BD1CE4E33E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38BD6-CD08-4B18-A00E-213EF5559B3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BF579-F828-4DD0-9748-1571BF19EE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C05E3-AD46-4E9C-B21F-7DEECDF53CB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1032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7775 w 4917"/>
                <a:gd name="T3" fmla="*/ 0 h 1000"/>
                <a:gd name="T4" fmla="*/ 8657 w 4917"/>
                <a:gd name="T5" fmla="*/ 881 h 1000"/>
                <a:gd name="T6" fmla="*/ 7777 w 4917"/>
                <a:gd name="T7" fmla="*/ 1761 h 1000"/>
                <a:gd name="T8" fmla="*/ 0 w 4917"/>
                <a:gd name="T9" fmla="*/ 1761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159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3163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 b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8AE5B700-EE1E-4D63-B1C2-C88A146C7A2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sndAc>
      <p:endSnd/>
    </p:sndAc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 b="1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 b="1">
          <a:solidFill>
            <a:srgbClr val="0000C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 bwMode="auto">
          <a:xfrm>
            <a:off x="0" y="115888"/>
            <a:ext cx="8686800" cy="6096000"/>
            <a:chOff x="0" y="96"/>
            <a:chExt cx="5472" cy="3840"/>
          </a:xfrm>
        </p:grpSpPr>
        <p:sp>
          <p:nvSpPr>
            <p:cNvPr id="2054" name="AutoShape 3"/>
            <p:cNvSpPr>
              <a:spLocks noChangeArrowheads="1"/>
            </p:cNvSpPr>
            <p:nvPr userDrawn="1"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2055" name="AutoShape 4"/>
            <p:cNvSpPr>
              <a:spLocks noChangeArrowheads="1"/>
            </p:cNvSpPr>
            <p:nvPr userDrawn="1"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261 w 7000"/>
                <a:gd name="T3" fmla="*/ 0 h 1000"/>
                <a:gd name="T4" fmla="*/ 2435 w 7000"/>
                <a:gd name="T5" fmla="*/ 174 h 1000"/>
                <a:gd name="T6" fmla="*/ 2262 w 7000"/>
                <a:gd name="T7" fmla="*/ 348 h 1000"/>
                <a:gd name="T8" fmla="*/ 0 w 7000"/>
                <a:gd name="T9" fmla="*/ 348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" name="Line 5"/>
            <p:cNvSpPr>
              <a:spLocks noChangeShapeType="1"/>
            </p:cNvSpPr>
            <p:nvPr userDrawn="1"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2053" name="Picture 11" descr="index2008_0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6245225"/>
            <a:ext cx="18319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>
    <p:sndAc>
      <p:endSnd/>
    </p:sndAc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 b="1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 b="1">
          <a:solidFill>
            <a:srgbClr val="0000C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B08F23A-9504-4358-88BF-208BD38AFAE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3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139.jpeg"/><Relationship Id="rId1" Type="http://schemas.openxmlformats.org/officeDocument/2006/relationships/image" Target="../media/image138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141.jpeg"/><Relationship Id="rId1" Type="http://schemas.openxmlformats.org/officeDocument/2006/relationships/image" Target="../media/image14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37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37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4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28.xml"/><Relationship Id="rId7" Type="http://schemas.openxmlformats.org/officeDocument/2006/relationships/image" Target="../media/image17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wmf"/><Relationship Id="rId1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24.wmf"/><Relationship Id="rId2" Type="http://schemas.openxmlformats.org/officeDocument/2006/relationships/oleObject" Target="../embeddings/oleObject10.bin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8.xml"/><Relationship Id="rId10" Type="http://schemas.openxmlformats.org/officeDocument/2006/relationships/image" Target="../media/image39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56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.xml"/><Relationship Id="rId1" Type="http://schemas.openxmlformats.org/officeDocument/2006/relationships/image" Target="../media/image5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3.xml"/><Relationship Id="rId1" Type="http://schemas.openxmlformats.org/officeDocument/2006/relationships/image" Target="../media/image5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wmf"/><Relationship Id="rId8" Type="http://schemas.openxmlformats.org/officeDocument/2006/relationships/oleObject" Target="../embeddings/oleObject17.bin"/><Relationship Id="rId7" Type="http://schemas.openxmlformats.org/officeDocument/2006/relationships/image" Target="../media/image61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5.bin"/><Relationship Id="rId3" Type="http://schemas.openxmlformats.org/officeDocument/2006/relationships/oleObject" Target="../embeddings/oleObject14.bin"/><Relationship Id="rId2" Type="http://schemas.openxmlformats.org/officeDocument/2006/relationships/image" Target="../media/image59.wmf"/><Relationship Id="rId18" Type="http://schemas.openxmlformats.org/officeDocument/2006/relationships/notesSlide" Target="../notesSlides/notesSlide34.xml"/><Relationship Id="rId17" Type="http://schemas.openxmlformats.org/officeDocument/2006/relationships/vmlDrawing" Target="../drawings/vmlDrawing9.vml"/><Relationship Id="rId16" Type="http://schemas.openxmlformats.org/officeDocument/2006/relationships/slideLayout" Target="../slideLayouts/slideLayout28.xml"/><Relationship Id="rId15" Type="http://schemas.openxmlformats.org/officeDocument/2006/relationships/image" Target="../media/image65.wmf"/><Relationship Id="rId14" Type="http://schemas.openxmlformats.org/officeDocument/2006/relationships/oleObject" Target="../embeddings/oleObject20.bin"/><Relationship Id="rId13" Type="http://schemas.openxmlformats.org/officeDocument/2006/relationships/image" Target="../media/image64.wmf"/><Relationship Id="rId12" Type="http://schemas.openxmlformats.org/officeDocument/2006/relationships/oleObject" Target="../embeddings/oleObject19.bin"/><Relationship Id="rId11" Type="http://schemas.openxmlformats.org/officeDocument/2006/relationships/image" Target="../media/image63.wmf"/><Relationship Id="rId10" Type="http://schemas.openxmlformats.org/officeDocument/2006/relationships/oleObject" Target="../embeddings/oleObject18.bin"/><Relationship Id="rId1" Type="http://schemas.openxmlformats.org/officeDocument/2006/relationships/oleObject" Target="../embeddings/oleObject13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image" Target="../media/image67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1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60.wmf"/><Relationship Id="rId15" Type="http://schemas.openxmlformats.org/officeDocument/2006/relationships/notesSlide" Target="../notesSlides/notesSlide35.xml"/><Relationship Id="rId14" Type="http://schemas.openxmlformats.org/officeDocument/2006/relationships/vmlDrawing" Target="../drawings/vmlDrawing10.vml"/><Relationship Id="rId13" Type="http://schemas.openxmlformats.org/officeDocument/2006/relationships/slideLayout" Target="../slideLayouts/slideLayout28.xml"/><Relationship Id="rId12" Type="http://schemas.openxmlformats.org/officeDocument/2006/relationships/image" Target="../media/image65.wmf"/><Relationship Id="rId11" Type="http://schemas.openxmlformats.org/officeDocument/2006/relationships/oleObject" Target="../embeddings/oleObject26.bin"/><Relationship Id="rId10" Type="http://schemas.openxmlformats.org/officeDocument/2006/relationships/image" Target="../media/image68.wmf"/><Relationship Id="rId1" Type="http://schemas.openxmlformats.org/officeDocument/2006/relationships/oleObject" Target="../embeddings/oleObject21.bin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70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69.wmf"/><Relationship Id="rId1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4.png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7.xml"/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28.x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2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71.wmf"/><Relationship Id="rId1" Type="http://schemas.openxmlformats.org/officeDocument/2006/relationships/oleObject" Target="../embeddings/oleObject29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image" Target="../media/image76.w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73.wmf"/><Relationship Id="rId10" Type="http://schemas.openxmlformats.org/officeDocument/2006/relationships/vmlDrawing" Target="../drawings/vmlDrawing13.vml"/><Relationship Id="rId1" Type="http://schemas.openxmlformats.org/officeDocument/2006/relationships/oleObject" Target="../embeddings/oleObject32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4.vml"/><Relationship Id="rId7" Type="http://schemas.openxmlformats.org/officeDocument/2006/relationships/slideLayout" Target="../slideLayouts/slideLayout28.x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78.w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77.wmf"/><Relationship Id="rId1" Type="http://schemas.openxmlformats.org/officeDocument/2006/relationships/oleObject" Target="../embeddings/oleObject36.bin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81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80.wmf"/><Relationship Id="rId1" Type="http://schemas.openxmlformats.org/officeDocument/2006/relationships/oleObject" Target="../embeddings/oleObject39.bin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slideLayout" Target="../slideLayouts/slideLayout28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42.bin"/><Relationship Id="rId3" Type="http://schemas.openxmlformats.org/officeDocument/2006/relationships/image" Target="../media/image83.wmf"/><Relationship Id="rId2" Type="http://schemas.openxmlformats.org/officeDocument/2006/relationships/oleObject" Target="../embeddings/oleObject41.bin"/><Relationship Id="rId1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88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92.wmf"/><Relationship Id="rId7" Type="http://schemas.openxmlformats.org/officeDocument/2006/relationships/oleObject" Target="../embeddings/oleObject47.bin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90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89.wmf"/><Relationship Id="rId12" Type="http://schemas.openxmlformats.org/officeDocument/2006/relationships/vmlDrawing" Target="../drawings/vmlDrawing18.vml"/><Relationship Id="rId11" Type="http://schemas.openxmlformats.org/officeDocument/2006/relationships/slideLayout" Target="../slideLayouts/slideLayout28.xml"/><Relationship Id="rId10" Type="http://schemas.openxmlformats.org/officeDocument/2006/relationships/image" Target="../media/image93.wmf"/><Relationship Id="rId1" Type="http://schemas.openxmlformats.org/officeDocument/2006/relationships/oleObject" Target="../embeddings/oleObject44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9.vml"/><Relationship Id="rId7" Type="http://schemas.openxmlformats.org/officeDocument/2006/relationships/slideLayout" Target="../slideLayouts/slideLayout28.x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95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94.wmf"/><Relationship Id="rId1" Type="http://schemas.openxmlformats.org/officeDocument/2006/relationships/oleObject" Target="../embeddings/oleObject49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8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.w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98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97.wmf"/><Relationship Id="rId1" Type="http://schemas.openxmlformats.org/officeDocument/2006/relationships/oleObject" Target="../embeddings/oleObject52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vmlDrawing" Target="../drawings/vmlDrawing21.vml"/><Relationship Id="rId6" Type="http://schemas.openxmlformats.org/officeDocument/2006/relationships/slideLayout" Target="../slideLayouts/slideLayout28.x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56.bin"/><Relationship Id="rId3" Type="http://schemas.openxmlformats.org/officeDocument/2006/relationships/oleObject" Target="../embeddings/oleObject55.bin"/><Relationship Id="rId2" Type="http://schemas.openxmlformats.org/officeDocument/2006/relationships/image" Target="../media/image99.wmf"/><Relationship Id="rId1" Type="http://schemas.openxmlformats.org/officeDocument/2006/relationships/oleObject" Target="../embeddings/oleObject54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101.emf"/><Relationship Id="rId1" Type="http://schemas.openxmlformats.org/officeDocument/2006/relationships/oleObject" Target="../embeddings/oleObject57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103.w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102.wmf"/><Relationship Id="rId1" Type="http://schemas.openxmlformats.org/officeDocument/2006/relationships/oleObject" Target="../embeddings/oleObject58.bin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105.wmf"/><Relationship Id="rId3" Type="http://schemas.openxmlformats.org/officeDocument/2006/relationships/oleObject" Target="../embeddings/oleObject61.bin"/><Relationship Id="rId2" Type="http://schemas.openxmlformats.org/officeDocument/2006/relationships/image" Target="../media/image104.wmf"/><Relationship Id="rId1" Type="http://schemas.openxmlformats.org/officeDocument/2006/relationships/oleObject" Target="../embeddings/oleObject60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8" Type="http://schemas.openxmlformats.org/officeDocument/2006/relationships/image" Target="../media/image111.wmf"/><Relationship Id="rId7" Type="http://schemas.openxmlformats.org/officeDocument/2006/relationships/oleObject" Target="../embeddings/oleObject65.bin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63.bin"/><Relationship Id="rId2" Type="http://schemas.openxmlformats.org/officeDocument/2006/relationships/image" Target="../media/image108.wmf"/><Relationship Id="rId12" Type="http://schemas.openxmlformats.org/officeDocument/2006/relationships/vmlDrawing" Target="../drawings/vmlDrawing25.vml"/><Relationship Id="rId11" Type="http://schemas.openxmlformats.org/officeDocument/2006/relationships/slideLayout" Target="../slideLayouts/slideLayout28.xml"/><Relationship Id="rId10" Type="http://schemas.openxmlformats.org/officeDocument/2006/relationships/image" Target="../media/image112.wmf"/><Relationship Id="rId1" Type="http://schemas.openxmlformats.org/officeDocument/2006/relationships/oleObject" Target="../embeddings/oleObject62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6.vml"/><Relationship Id="rId7" Type="http://schemas.openxmlformats.org/officeDocument/2006/relationships/slideLayout" Target="../slideLayouts/slideLayout28.x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114.wmf"/><Relationship Id="rId3" Type="http://schemas.openxmlformats.org/officeDocument/2006/relationships/oleObject" Target="../embeddings/oleObject68.bin"/><Relationship Id="rId2" Type="http://schemas.openxmlformats.org/officeDocument/2006/relationships/image" Target="../media/image113.wmf"/><Relationship Id="rId1" Type="http://schemas.openxmlformats.org/officeDocument/2006/relationships/oleObject" Target="../embeddings/oleObject67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116.w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108.wmf"/><Relationship Id="rId1" Type="http://schemas.openxmlformats.org/officeDocument/2006/relationships/oleObject" Target="../embeddings/oleObject70.bin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image" Target="../media/image120.wmf"/><Relationship Id="rId7" Type="http://schemas.openxmlformats.org/officeDocument/2006/relationships/oleObject" Target="../embeddings/oleObject75.bin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117.wmf"/><Relationship Id="rId10" Type="http://schemas.openxmlformats.org/officeDocument/2006/relationships/vmlDrawing" Target="../drawings/vmlDrawing28.vml"/><Relationship Id="rId1" Type="http://schemas.openxmlformats.org/officeDocument/2006/relationships/oleObject" Target="../embeddings/oleObject72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0.bin"/><Relationship Id="rId8" Type="http://schemas.openxmlformats.org/officeDocument/2006/relationships/image" Target="../media/image117.wmf"/><Relationship Id="rId7" Type="http://schemas.openxmlformats.org/officeDocument/2006/relationships/oleObject" Target="../embeddings/oleObject79.bin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22.wmf"/><Relationship Id="rId3" Type="http://schemas.openxmlformats.org/officeDocument/2006/relationships/oleObject" Target="../embeddings/oleObject77.bin"/><Relationship Id="rId2" Type="http://schemas.openxmlformats.org/officeDocument/2006/relationships/image" Target="../media/image121.wmf"/><Relationship Id="rId14" Type="http://schemas.openxmlformats.org/officeDocument/2006/relationships/vmlDrawing" Target="../drawings/vmlDrawing29.vml"/><Relationship Id="rId13" Type="http://schemas.openxmlformats.org/officeDocument/2006/relationships/slideLayout" Target="../slideLayouts/slideLayout28.xml"/><Relationship Id="rId12" Type="http://schemas.openxmlformats.org/officeDocument/2006/relationships/image" Target="../media/image125.wmf"/><Relationship Id="rId11" Type="http://schemas.openxmlformats.org/officeDocument/2006/relationships/oleObject" Target="../embeddings/oleObject81.bin"/><Relationship Id="rId10" Type="http://schemas.openxmlformats.org/officeDocument/2006/relationships/image" Target="../media/image124.wmf"/><Relationship Id="rId1" Type="http://schemas.openxmlformats.org/officeDocument/2006/relationships/oleObject" Target="../embeddings/oleObject76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0.vml"/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127.wmf"/><Relationship Id="rId2" Type="http://schemas.openxmlformats.org/officeDocument/2006/relationships/oleObject" Target="../embeddings/oleObject82.bin"/><Relationship Id="rId1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128.wmf"/><Relationship Id="rId1" Type="http://schemas.openxmlformats.org/officeDocument/2006/relationships/oleObject" Target="../embeddings/oleObject83.bin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29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2.vml"/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108.wmf"/><Relationship Id="rId2" Type="http://schemas.openxmlformats.org/officeDocument/2006/relationships/oleObject" Target="../embeddings/oleObject84.bin"/><Relationship Id="rId1" Type="http://schemas.openxmlformats.org/officeDocument/2006/relationships/image" Target="../media/image13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3.vml"/><Relationship Id="rId7" Type="http://schemas.openxmlformats.org/officeDocument/2006/relationships/slideLayout" Target="../slideLayouts/slideLayout28.x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32.w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131.wmf"/><Relationship Id="rId1" Type="http://schemas.openxmlformats.org/officeDocument/2006/relationships/oleObject" Target="../embeddings/oleObject85.bin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136.png"/><Relationship Id="rId3" Type="http://schemas.openxmlformats.org/officeDocument/2006/relationships/image" Target="../media/image135.wmf"/><Relationship Id="rId2" Type="http://schemas.openxmlformats.org/officeDocument/2006/relationships/oleObject" Target="../embeddings/oleObject88.bin"/><Relationship Id="rId1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3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chemeClr val="tx2"/>
                </a:solidFill>
              </a:rPr>
              <a:t>授课</a:t>
            </a:r>
            <a:r>
              <a:rPr lang="zh-CN" altLang="en-US" dirty="0">
                <a:solidFill>
                  <a:schemeClr val="tx2"/>
                </a:solidFill>
              </a:rPr>
              <a:t>教师</a:t>
            </a:r>
            <a:r>
              <a:rPr lang="zh-CN" altLang="en-US" smtClean="0">
                <a:solidFill>
                  <a:schemeClr val="tx2"/>
                </a:solidFill>
              </a:rPr>
              <a:t>：        </a:t>
            </a:r>
            <a:r>
              <a:rPr lang="zh-CN" altLang="en-US" dirty="0" smtClean="0">
                <a:solidFill>
                  <a:schemeClr val="tx2"/>
                </a:solidFill>
              </a:rPr>
              <a:t>郑铁然</a:t>
            </a:r>
            <a:endParaRPr lang="zh-CN" altLang="en-US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 smtClean="0">
                <a:solidFill>
                  <a:schemeClr val="tx2"/>
                </a:solidFill>
              </a:rPr>
              <a:t>办公室地址： 哈工大综合楼6</a:t>
            </a:r>
            <a:r>
              <a:rPr lang="en-US" altLang="zh-CN" dirty="0" smtClean="0">
                <a:solidFill>
                  <a:schemeClr val="tx2"/>
                </a:solidFill>
              </a:rPr>
              <a:t>03</a:t>
            </a:r>
            <a:endParaRPr lang="en-US" altLang="zh-CN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 smtClean="0">
                <a:solidFill>
                  <a:schemeClr val="tx2"/>
                </a:solidFill>
              </a:rPr>
              <a:t>办公室电话： </a:t>
            </a:r>
            <a:r>
              <a:rPr lang="en-US" altLang="zh-CN" dirty="0" smtClean="0">
                <a:solidFill>
                  <a:schemeClr val="tx2"/>
                </a:solidFill>
              </a:rPr>
              <a:t>86417981-11</a:t>
            </a:r>
            <a:endParaRPr lang="en-US" altLang="zh-CN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 smtClean="0">
                <a:solidFill>
                  <a:schemeClr val="tx2"/>
                </a:solidFill>
              </a:rPr>
              <a:t>手机：            </a:t>
            </a:r>
            <a:r>
              <a:rPr lang="en-US" altLang="zh-CN" dirty="0" smtClean="0">
                <a:solidFill>
                  <a:schemeClr val="tx2"/>
                </a:solidFill>
              </a:rPr>
              <a:t>13313655979</a:t>
            </a:r>
            <a:endParaRPr lang="en-US" altLang="zh-CN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QQ</a:t>
            </a:r>
            <a:r>
              <a:rPr lang="zh-CN" altLang="en-US" dirty="0" smtClean="0">
                <a:solidFill>
                  <a:schemeClr val="tx2"/>
                </a:solidFill>
              </a:rPr>
              <a:t>：              </a:t>
            </a:r>
            <a:r>
              <a:rPr lang="en-US" altLang="zh-CN" dirty="0" smtClean="0">
                <a:solidFill>
                  <a:schemeClr val="tx2"/>
                </a:solidFill>
              </a:rPr>
              <a:t>2350562164</a:t>
            </a:r>
            <a:endParaRPr lang="en-US" altLang="zh-CN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Email</a:t>
            </a:r>
            <a:r>
              <a:rPr lang="zh-CN" altLang="en-US" dirty="0" smtClean="0">
                <a:solidFill>
                  <a:schemeClr val="tx2"/>
                </a:solidFill>
              </a:rPr>
              <a:t>：           </a:t>
            </a:r>
            <a:r>
              <a:rPr lang="en-US" altLang="zh-CN" dirty="0" smtClean="0">
                <a:solidFill>
                  <a:schemeClr val="tx2"/>
                </a:solidFill>
              </a:rPr>
              <a:t>zhengtieran@hit.edu.cn</a:t>
            </a:r>
            <a:r>
              <a:rPr lang="zh-CN" altLang="en-US" dirty="0" smtClean="0">
                <a:solidFill>
                  <a:schemeClr val="tx2"/>
                </a:solidFill>
              </a:rPr>
              <a:t>   </a:t>
            </a:r>
            <a:endParaRPr lang="zh-CN" altLang="en-US" dirty="0" smtClean="0">
              <a:solidFill>
                <a:schemeClr val="tx2"/>
              </a:solidFill>
            </a:endParaRPr>
          </a:p>
          <a:p>
            <a:pPr eaLnBrk="1" hangingPunct="1">
              <a:buFontTx/>
              <a:buNone/>
            </a:pPr>
            <a:r>
              <a:rPr lang="zh-CN" altLang="en-US" dirty="0" smtClean="0">
                <a:solidFill>
                  <a:schemeClr val="tx2"/>
                </a:solidFill>
              </a:rPr>
              <a:t>                          </a:t>
            </a:r>
            <a:r>
              <a:rPr lang="en-US" altLang="zh-CN" dirty="0" smtClean="0">
                <a:solidFill>
                  <a:schemeClr val="tx2"/>
                </a:solidFill>
              </a:rPr>
              <a:t>                          </a:t>
            </a:r>
            <a:endParaRPr lang="zh-CN" altLang="en-US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dirty="0"/>
              <a:t>DNN</a:t>
            </a:r>
            <a:r>
              <a:rPr lang="zh-CN" altLang="en-US" b="1" dirty="0"/>
              <a:t>为什么更好</a:t>
            </a:r>
            <a:r>
              <a:rPr lang="zh-CN" altLang="en-US" dirty="0"/>
              <a:t>？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marL="6858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000" dirty="0"/>
              <a:t>DNN</a:t>
            </a:r>
            <a:r>
              <a:rPr lang="zh-CN" altLang="zh-CN" sz="2000" dirty="0"/>
              <a:t>不需要对声学特征所服从的分布进行假设；</a:t>
            </a:r>
            <a:endParaRPr lang="en-US" altLang="zh-CN" sz="2000" dirty="0"/>
          </a:p>
          <a:p>
            <a:pPr marL="6858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/>
              <a:t>更强大的建模能力，模型参数更多；</a:t>
            </a:r>
            <a:endParaRPr lang="en-US" altLang="zh-CN" sz="2000" dirty="0"/>
          </a:p>
          <a:p>
            <a:pPr marL="6858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000" dirty="0"/>
              <a:t>DNN</a:t>
            </a:r>
            <a:r>
              <a:rPr lang="zh-CN" altLang="zh-CN" sz="2000" dirty="0"/>
              <a:t>的输入可以采用连续的拼接帧，更好的利用</a:t>
            </a:r>
            <a:r>
              <a:rPr lang="zh-CN" altLang="en-US" sz="2000" dirty="0"/>
              <a:t>了</a:t>
            </a:r>
            <a:r>
              <a:rPr lang="zh-CN" altLang="zh-CN" sz="2000" dirty="0"/>
              <a:t>上下文信息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6858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000" dirty="0"/>
              <a:t>DNN</a:t>
            </a:r>
            <a:r>
              <a:rPr lang="zh-CN" altLang="zh-CN" sz="2000" dirty="0"/>
              <a:t>的训练过程可以采用随机优化算法来实现，因此当训练数据规模较大时也能进行非常高效的训练；</a:t>
            </a:r>
            <a:endParaRPr lang="en-US" altLang="zh-CN" sz="2000" dirty="0"/>
          </a:p>
          <a:p>
            <a:pPr marL="6858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zh-CN" sz="2000" dirty="0"/>
              <a:t>在发音模式分类上，</a:t>
            </a:r>
            <a:r>
              <a:rPr lang="en-US" altLang="zh-CN" sz="2000" dirty="0"/>
              <a:t>DNN</a:t>
            </a:r>
            <a:r>
              <a:rPr lang="zh-CN" altLang="zh-CN" sz="2000" dirty="0"/>
              <a:t>这种</a:t>
            </a:r>
            <a:r>
              <a:rPr lang="zh-CN" altLang="en-US" sz="2000" dirty="0"/>
              <a:t>判别</a:t>
            </a:r>
            <a:r>
              <a:rPr lang="zh-CN" altLang="zh-CN" sz="2000" dirty="0"/>
              <a:t>式模型也要比</a:t>
            </a:r>
            <a:r>
              <a:rPr lang="en-US" altLang="zh-CN" sz="2000" dirty="0"/>
              <a:t>GMM</a:t>
            </a:r>
            <a:r>
              <a:rPr lang="zh-CN" altLang="zh-CN" sz="2000" dirty="0"/>
              <a:t>这种</a:t>
            </a:r>
            <a:r>
              <a:rPr lang="zh-CN" altLang="en-US" sz="2000" dirty="0"/>
              <a:t>生产</a:t>
            </a:r>
            <a:r>
              <a:rPr lang="zh-CN" altLang="zh-CN" sz="2000" dirty="0"/>
              <a:t>式模型更加适合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6858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/>
              <a:t>能预训，易迁移。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RNN-T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34" y="2026385"/>
            <a:ext cx="3335869" cy="33342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 bwMode="auto">
          <a:xfrm>
            <a:off x="3805153" y="1984050"/>
            <a:ext cx="1296634" cy="3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 rtlCol="0" anchor="ctr">
            <a:spAutoFit/>
          </a:bodyPr>
          <a:lstStyle/>
          <a:p>
            <a:pPr marL="273050" indent="-273050">
              <a:buClr>
                <a:schemeClr val="accent1"/>
              </a:buClr>
            </a:pPr>
            <a:endParaRPr lang="zh-CN" alt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 flipH="1">
            <a:off x="2748055" y="2195505"/>
            <a:ext cx="7706" cy="1729326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2748055" y="3924831"/>
            <a:ext cx="3220948" cy="0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>
            <a:off x="5969003" y="2195505"/>
            <a:ext cx="0" cy="1729326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2748055" y="2195505"/>
            <a:ext cx="3220948" cy="0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AutoShape 50"/>
          <p:cNvSpPr>
            <a:spLocks noChangeArrowheads="1"/>
          </p:cNvSpPr>
          <p:nvPr/>
        </p:nvSpPr>
        <p:spPr bwMode="auto">
          <a:xfrm>
            <a:off x="6751027" y="2169800"/>
            <a:ext cx="1564002" cy="703537"/>
          </a:xfrm>
          <a:prstGeom prst="wedgeRoundRectCallout">
            <a:avLst>
              <a:gd name="adj1" fmla="val -88658"/>
              <a:gd name="adj2" fmla="val 58902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最后，用</a:t>
            </a:r>
            <a:r>
              <a:rPr lang="en-US" altLang="zh-CN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RNN-T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损失联合训练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5995" y="2606406"/>
            <a:ext cx="8050672" cy="2041525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Conformer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的语音识别技术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462" y="1428750"/>
            <a:ext cx="2969364" cy="3713989"/>
          </a:xfrm>
          <a:prstGeom prst="rect">
            <a:avLst/>
          </a:prstGeom>
        </p:spPr>
      </p:pic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Conformer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327696" y="1428750"/>
            <a:ext cx="5913714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由基于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的方法发展而来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是当下最流行的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Seq2Seq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模型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在时序处理中不用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，完全依赖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 Attention +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多头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Attention+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多层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（模块多层堆叠）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也分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decoder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两部分，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在整段语音中聚合相关内容得到帧级语义表示，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decoder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基于该语义表示序列逐一输出语义符号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7897" y="6300132"/>
            <a:ext cx="77765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400" b="1" dirty="0" err="1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Vaswani</a:t>
            </a:r>
            <a:r>
              <a:rPr lang="en-US" altLang="zh-CN" sz="1400" b="1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A, </a:t>
            </a:r>
            <a:r>
              <a:rPr lang="en-US" altLang="zh-CN" sz="1400" b="1" dirty="0" err="1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altLang="zh-CN" sz="1400" b="1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N, </a:t>
            </a:r>
            <a:r>
              <a:rPr lang="en-US" altLang="zh-CN" sz="1400" b="1" dirty="0" err="1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Parmar</a:t>
            </a:r>
            <a:r>
              <a:rPr lang="en-US" altLang="zh-CN" sz="1400" b="1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N, et al. Attention is all you need [C]//Advances in Neural Information Processing Systems. 2017: 5998-6008</a:t>
            </a:r>
            <a:r>
              <a:rPr lang="en-US" altLang="zh-CN" sz="1400" b="1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15" name="AutoShape 50"/>
          <p:cNvSpPr>
            <a:spLocks noChangeArrowheads="1"/>
          </p:cNvSpPr>
          <p:nvPr/>
        </p:nvSpPr>
        <p:spPr bwMode="auto">
          <a:xfrm>
            <a:off x="4871893" y="1948625"/>
            <a:ext cx="1564002" cy="526128"/>
          </a:xfrm>
          <a:prstGeom prst="wedgeRoundRectCallout">
            <a:avLst>
              <a:gd name="adj1" fmla="val 30955"/>
              <a:gd name="adj2" fmla="val 95547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block</a:t>
            </a:r>
            <a:endParaRPr lang="en-US" altLang="zh-CN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可以有多个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Conformer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327695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Multi-Head Self-attention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机制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14" y="2715724"/>
            <a:ext cx="5710017" cy="33049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05" y="2268049"/>
            <a:ext cx="3009900" cy="447675"/>
          </a:xfrm>
          <a:prstGeom prst="rect">
            <a:avLst/>
          </a:prstGeom>
        </p:spPr>
      </p:pic>
      <p:sp>
        <p:nvSpPr>
          <p:cNvPr id="12" name="AutoShape 50"/>
          <p:cNvSpPr>
            <a:spLocks noChangeArrowheads="1"/>
          </p:cNvSpPr>
          <p:nvPr/>
        </p:nvSpPr>
        <p:spPr bwMode="auto">
          <a:xfrm>
            <a:off x="608965" y="2571750"/>
            <a:ext cx="1564005" cy="1538605"/>
          </a:xfrm>
          <a:prstGeom prst="wedgeRoundRectCallout">
            <a:avLst>
              <a:gd name="adj1" fmla="val 66892"/>
              <a:gd name="adj2" fmla="val 39117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当前帧的</a:t>
            </a:r>
            <a:r>
              <a:rPr lang="en-US" altLang="zh-CN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与所有帧的</a:t>
            </a:r>
            <a:r>
              <a:rPr lang="en-US" altLang="zh-CN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计算点积，并通过维度规整和</a:t>
            </a:r>
            <a:r>
              <a:rPr lang="en-US" altLang="zh-CN" sz="1400" b="1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函数计算该帧的权重分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Conformer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327695" y="1420361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基于语义相关性对声学表示进行聚合</a:t>
            </a:r>
            <a:endParaRPr lang="zh-CN" altLang="en-US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00" y="1931565"/>
            <a:ext cx="4200787" cy="42007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26" y="2877816"/>
            <a:ext cx="3306157" cy="2085713"/>
          </a:xfrm>
          <a:prstGeom prst="rect">
            <a:avLst/>
          </a:prstGeom>
        </p:spPr>
      </p:pic>
      <p:sp>
        <p:nvSpPr>
          <p:cNvPr id="9" name="AutoShape 50"/>
          <p:cNvSpPr>
            <a:spLocks noChangeArrowheads="1"/>
          </p:cNvSpPr>
          <p:nvPr/>
        </p:nvSpPr>
        <p:spPr bwMode="auto">
          <a:xfrm>
            <a:off x="1197515" y="5336914"/>
            <a:ext cx="1564002" cy="426323"/>
          </a:xfrm>
          <a:prstGeom prst="wedgeRoundRectCallout">
            <a:avLst>
              <a:gd name="adj1" fmla="val 98539"/>
              <a:gd name="adj2" fmla="val -165541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可学习的参数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50"/>
          <p:cNvSpPr>
            <a:spLocks noChangeArrowheads="1"/>
          </p:cNvSpPr>
          <p:nvPr/>
        </p:nvSpPr>
        <p:spPr bwMode="auto">
          <a:xfrm>
            <a:off x="3562399" y="6352142"/>
            <a:ext cx="1564002" cy="426323"/>
          </a:xfrm>
          <a:prstGeom prst="wedgeRoundRectCallout">
            <a:avLst>
              <a:gd name="adj1" fmla="val 94784"/>
              <a:gd name="adj2" fmla="val -145864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语义表示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Conformer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556786" y="1226570"/>
            <a:ext cx="8358188" cy="8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</a:t>
            </a:r>
            <a:endParaRPr lang="zh-CN" altLang="en-US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30" y="1428750"/>
            <a:ext cx="2969364" cy="37139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5892800" y="2641600"/>
            <a:ext cx="1083733" cy="2345267"/>
          </a:xfrm>
          <a:prstGeom prst="rect">
            <a:avLst/>
          </a:prstGeom>
          <a:noFill/>
          <a:ln w="158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右弧形箭头 5"/>
          <p:cNvSpPr/>
          <p:nvPr/>
        </p:nvSpPr>
        <p:spPr bwMode="auto">
          <a:xfrm>
            <a:off x="4715942" y="3547533"/>
            <a:ext cx="1202267" cy="262467"/>
          </a:xfrm>
          <a:prstGeom prst="curvedLef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下箭头 59"/>
          <p:cNvSpPr/>
          <p:nvPr/>
        </p:nvSpPr>
        <p:spPr bwMode="auto">
          <a:xfrm rot="14795025">
            <a:off x="5169177" y="3576000"/>
            <a:ext cx="244365" cy="468000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AutoShape 50"/>
          <p:cNvSpPr>
            <a:spLocks noChangeArrowheads="1"/>
          </p:cNvSpPr>
          <p:nvPr/>
        </p:nvSpPr>
        <p:spPr bwMode="auto">
          <a:xfrm>
            <a:off x="677222" y="3810000"/>
            <a:ext cx="1564002" cy="1135335"/>
          </a:xfrm>
          <a:prstGeom prst="wedgeRoundRectCallout">
            <a:avLst>
              <a:gd name="adj1" fmla="val 107742"/>
              <a:gd name="adj2" fmla="val 82398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400" smtClean="0"/>
              <a:t>用正弦、余弦函数生成沿时间轴变化的波形，然后把这种波形叠加到的输入中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AutoShape 50"/>
          <p:cNvSpPr>
            <a:spLocks noChangeArrowheads="1"/>
          </p:cNvSpPr>
          <p:nvPr/>
        </p:nvSpPr>
        <p:spPr bwMode="auto">
          <a:xfrm>
            <a:off x="677222" y="2548467"/>
            <a:ext cx="1564002" cy="670696"/>
          </a:xfrm>
          <a:prstGeom prst="wedgeRoundRectCallout">
            <a:avLst>
              <a:gd name="adj1" fmla="val 82299"/>
              <a:gd name="adj2" fmla="val 58305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残差连接，避免梯度消失或爆炸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3238" name="组合 223237"/>
          <p:cNvGrpSpPr/>
          <p:nvPr/>
        </p:nvGrpSpPr>
        <p:grpSpPr>
          <a:xfrm>
            <a:off x="2891564" y="1888842"/>
            <a:ext cx="2082474" cy="4178094"/>
            <a:chOff x="2891564" y="1888842"/>
            <a:chExt cx="2082474" cy="4178094"/>
          </a:xfrm>
        </p:grpSpPr>
        <p:grpSp>
          <p:nvGrpSpPr>
            <p:cNvPr id="56" name="组合 55"/>
            <p:cNvGrpSpPr/>
            <p:nvPr/>
          </p:nvGrpSpPr>
          <p:grpSpPr>
            <a:xfrm>
              <a:off x="2891564" y="2260599"/>
              <a:ext cx="2064458" cy="3806337"/>
              <a:chOff x="2360356" y="2260599"/>
              <a:chExt cx="2064458" cy="3806337"/>
            </a:xfrm>
          </p:grpSpPr>
          <p:sp>
            <p:nvSpPr>
              <p:cNvPr id="4" name="文本框 3"/>
              <p:cNvSpPr txBox="1"/>
              <p:nvPr/>
            </p:nvSpPr>
            <p:spPr bwMode="auto">
              <a:xfrm>
                <a:off x="2775127" y="4667064"/>
                <a:ext cx="1382008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</a:ln>
            </p:spPr>
            <p:txBody>
              <a:bodyPr wrap="square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zh-CN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多头注意力</a:t>
                </a:r>
                <a:endPara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 bwMode="auto">
              <a:xfrm>
                <a:off x="3183582" y="4215715"/>
                <a:ext cx="565098" cy="2154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zh-CN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</a:t>
                </a:r>
                <a:endPara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直接箭头连接符 7"/>
              <p:cNvCxnSpPr>
                <a:stCxn id="4" idx="0"/>
              </p:cNvCxnSpPr>
              <p:nvPr/>
            </p:nvCxnSpPr>
            <p:spPr bwMode="auto">
              <a:xfrm flipH="1" flipV="1">
                <a:off x="3462660" y="4445000"/>
                <a:ext cx="3471" cy="22206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5" name="文本框 14"/>
              <p:cNvSpPr txBox="1"/>
              <p:nvPr/>
            </p:nvSpPr>
            <p:spPr bwMode="auto">
              <a:xfrm>
                <a:off x="2959972" y="3780255"/>
                <a:ext cx="1049753" cy="2154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zh-CN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归一化</a:t>
                </a:r>
                <a:endPara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15"/>
              <p:cNvCxnSpPr/>
              <p:nvPr/>
            </p:nvCxnSpPr>
            <p:spPr bwMode="auto">
              <a:xfrm flipV="1">
                <a:off x="3483064" y="3558194"/>
                <a:ext cx="0" cy="20821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" name="文本框 16"/>
              <p:cNvSpPr txBox="1"/>
              <p:nvPr/>
            </p:nvSpPr>
            <p:spPr bwMode="auto">
              <a:xfrm>
                <a:off x="2959972" y="3327577"/>
                <a:ext cx="1049753" cy="2154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zh-CN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全连接层</a:t>
                </a:r>
                <a:endPara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 bwMode="auto">
              <a:xfrm flipV="1">
                <a:off x="3484848" y="4002121"/>
                <a:ext cx="0" cy="20821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9" name="文本框 18"/>
              <p:cNvSpPr txBox="1"/>
              <p:nvPr/>
            </p:nvSpPr>
            <p:spPr bwMode="auto">
              <a:xfrm>
                <a:off x="3202300" y="2871232"/>
                <a:ext cx="565098" cy="2154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zh-CN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</a:t>
                </a:r>
                <a:endPara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接箭头连接符 19"/>
              <p:cNvCxnSpPr>
                <a:endCxn id="19" idx="2"/>
              </p:cNvCxnSpPr>
              <p:nvPr/>
            </p:nvCxnSpPr>
            <p:spPr bwMode="auto">
              <a:xfrm flipV="1">
                <a:off x="3484849" y="3086676"/>
                <a:ext cx="0" cy="23899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1" name="文本框 20"/>
              <p:cNvSpPr txBox="1"/>
              <p:nvPr/>
            </p:nvSpPr>
            <p:spPr bwMode="auto">
              <a:xfrm>
                <a:off x="2943038" y="2418840"/>
                <a:ext cx="1049753" cy="2154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zh-CN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归一化</a:t>
                </a:r>
                <a:endPara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接箭头连接符 21"/>
              <p:cNvCxnSpPr/>
              <p:nvPr/>
            </p:nvCxnSpPr>
            <p:spPr bwMode="auto">
              <a:xfrm flipV="1">
                <a:off x="3466130" y="2640702"/>
                <a:ext cx="0" cy="20821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" name="直接箭头连接符 23"/>
              <p:cNvCxnSpPr/>
              <p:nvPr/>
            </p:nvCxnSpPr>
            <p:spPr bwMode="auto">
              <a:xfrm flipV="1">
                <a:off x="3483061" y="2260599"/>
                <a:ext cx="0" cy="13521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5" name="直接箭头连接符 24"/>
              <p:cNvCxnSpPr/>
              <p:nvPr/>
            </p:nvCxnSpPr>
            <p:spPr bwMode="auto">
              <a:xfrm flipV="1">
                <a:off x="3466128" y="4978407"/>
                <a:ext cx="0" cy="20821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6" name="文本框 25"/>
              <p:cNvSpPr txBox="1"/>
              <p:nvPr/>
            </p:nvSpPr>
            <p:spPr bwMode="auto">
              <a:xfrm>
                <a:off x="2782621" y="5209471"/>
                <a:ext cx="1382008" cy="3067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</a:ln>
            </p:spPr>
            <p:txBody>
              <a:bodyPr wrap="square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位置编码</a:t>
                </a:r>
                <a:endPara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 bwMode="auto">
              <a:xfrm>
                <a:off x="2515797" y="5851492"/>
                <a:ext cx="295135" cy="21544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  <a:miter lim="800000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4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 bwMode="auto">
              <a:xfrm>
                <a:off x="2919268" y="5851492"/>
                <a:ext cx="295135" cy="21544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  <a:miter lim="800000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4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 bwMode="auto">
              <a:xfrm>
                <a:off x="3322739" y="5851492"/>
                <a:ext cx="295135" cy="21544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  <a:miter lim="800000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4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 bwMode="auto">
              <a:xfrm>
                <a:off x="3726210" y="5851492"/>
                <a:ext cx="295135" cy="21544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  <a:miter lim="800000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4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 bwMode="auto">
              <a:xfrm>
                <a:off x="4129679" y="5838616"/>
                <a:ext cx="295135" cy="21544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  <a:miter lim="800000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273050" indent="-273050" algn="ctr">
                  <a:buClr>
                    <a:schemeClr val="accent1"/>
                  </a:buClr>
                </a:pPr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4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直接箭头连接符 31"/>
              <p:cNvCxnSpPr/>
              <p:nvPr/>
            </p:nvCxnSpPr>
            <p:spPr bwMode="auto">
              <a:xfrm flipV="1">
                <a:off x="3475139" y="5538157"/>
                <a:ext cx="0" cy="14221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 bwMode="auto">
              <a:xfrm>
                <a:off x="2663364" y="5681133"/>
                <a:ext cx="1613882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直接连接符 36"/>
              <p:cNvCxnSpPr/>
              <p:nvPr/>
            </p:nvCxnSpPr>
            <p:spPr bwMode="auto">
              <a:xfrm>
                <a:off x="2660949" y="5671905"/>
                <a:ext cx="2416" cy="179587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直接连接符 42"/>
              <p:cNvCxnSpPr/>
              <p:nvPr/>
            </p:nvCxnSpPr>
            <p:spPr bwMode="auto">
              <a:xfrm>
                <a:off x="3067346" y="5680368"/>
                <a:ext cx="2416" cy="14881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 bwMode="auto">
              <a:xfrm>
                <a:off x="3473743" y="5688833"/>
                <a:ext cx="2416" cy="14881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>
                <a:off x="3871677" y="5680364"/>
                <a:ext cx="2416" cy="14881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 bwMode="auto">
              <a:xfrm>
                <a:off x="4278079" y="5680362"/>
                <a:ext cx="2416" cy="14881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直接连接符 48"/>
              <p:cNvCxnSpPr/>
              <p:nvPr/>
            </p:nvCxnSpPr>
            <p:spPr bwMode="auto">
              <a:xfrm>
                <a:off x="2360357" y="5122332"/>
                <a:ext cx="1102303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直接连接符 49"/>
              <p:cNvCxnSpPr/>
              <p:nvPr/>
            </p:nvCxnSpPr>
            <p:spPr bwMode="auto">
              <a:xfrm>
                <a:off x="2360356" y="4342016"/>
                <a:ext cx="9358" cy="780316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 bwMode="auto">
              <a:xfrm>
                <a:off x="2360356" y="4342016"/>
                <a:ext cx="823226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57" name="直接连接符 56"/>
              <p:cNvCxnSpPr/>
              <p:nvPr/>
            </p:nvCxnSpPr>
            <p:spPr bwMode="auto">
              <a:xfrm>
                <a:off x="2379074" y="3678766"/>
                <a:ext cx="1102303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直接连接符 57"/>
              <p:cNvCxnSpPr/>
              <p:nvPr/>
            </p:nvCxnSpPr>
            <p:spPr bwMode="auto">
              <a:xfrm>
                <a:off x="2379074" y="2970486"/>
                <a:ext cx="0" cy="70200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直接连接符 58"/>
              <p:cNvCxnSpPr/>
              <p:nvPr/>
            </p:nvCxnSpPr>
            <p:spPr bwMode="auto">
              <a:xfrm>
                <a:off x="2379074" y="2969098"/>
                <a:ext cx="823226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69" name="文本框 68"/>
            <p:cNvSpPr txBox="1"/>
            <p:nvPr/>
          </p:nvSpPr>
          <p:spPr bwMode="auto">
            <a:xfrm>
              <a:off x="3081955" y="1888842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3485426" y="1888842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 bwMode="auto">
            <a:xfrm>
              <a:off x="3888897" y="1888842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 bwMode="auto">
            <a:xfrm>
              <a:off x="4292368" y="1888842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 bwMode="auto">
            <a:xfrm>
              <a:off x="4678903" y="1892900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 bwMode="auto">
            <a:xfrm>
              <a:off x="3211500" y="2260599"/>
              <a:ext cx="1613882" cy="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 bwMode="auto">
            <a:xfrm>
              <a:off x="3217552" y="2090498"/>
              <a:ext cx="2416" cy="179587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78" name="直接连接符 77"/>
            <p:cNvCxnSpPr/>
            <p:nvPr/>
          </p:nvCxnSpPr>
          <p:spPr bwMode="auto">
            <a:xfrm>
              <a:off x="3615482" y="2107428"/>
              <a:ext cx="2416" cy="14881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79" name="直接连接符 78"/>
            <p:cNvCxnSpPr/>
            <p:nvPr/>
          </p:nvCxnSpPr>
          <p:spPr bwMode="auto">
            <a:xfrm>
              <a:off x="4021879" y="2115893"/>
              <a:ext cx="2416" cy="14881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>
              <a:off x="4419813" y="2107424"/>
              <a:ext cx="2416" cy="14881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81" name="直接连接符 80"/>
            <p:cNvCxnSpPr/>
            <p:nvPr/>
          </p:nvCxnSpPr>
          <p:spPr bwMode="auto">
            <a:xfrm>
              <a:off x="4826215" y="2107422"/>
              <a:ext cx="2416" cy="14881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0" grpId="0" animBg="1"/>
      <p:bldP spid="67" grpId="0" animBg="1"/>
      <p:bldP spid="6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Conformer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556786" y="1226570"/>
            <a:ext cx="8358188" cy="8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decoder</a:t>
            </a:r>
            <a:endParaRPr lang="zh-CN" altLang="en-US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0" y="1790351"/>
            <a:ext cx="2969364" cy="37139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818119" y="2058679"/>
            <a:ext cx="1083733" cy="3067200"/>
          </a:xfrm>
          <a:prstGeom prst="rect">
            <a:avLst/>
          </a:prstGeom>
          <a:noFill/>
          <a:ln w="158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下箭头 59"/>
          <p:cNvSpPr/>
          <p:nvPr/>
        </p:nvSpPr>
        <p:spPr bwMode="auto">
          <a:xfrm rot="17243643">
            <a:off x="3752432" y="3363182"/>
            <a:ext cx="244365" cy="468000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017398" y="1584319"/>
            <a:ext cx="3975137" cy="4353337"/>
            <a:chOff x="4415330" y="1414985"/>
            <a:chExt cx="3975137" cy="4353337"/>
          </a:xfrm>
        </p:grpSpPr>
        <p:sp>
          <p:nvSpPr>
            <p:cNvPr id="6" name="右弧形箭头 5"/>
            <p:cNvSpPr/>
            <p:nvPr/>
          </p:nvSpPr>
          <p:spPr bwMode="auto">
            <a:xfrm>
              <a:off x="6133710" y="3547533"/>
              <a:ext cx="1202267" cy="262467"/>
            </a:xfrm>
            <a:prstGeom prst="curvedLeftArrow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 bwMode="auto">
            <a:xfrm>
              <a:off x="5403052" y="4367941"/>
              <a:ext cx="138200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多头注意力</a:t>
              </a:r>
              <a:endPara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 bwMode="auto">
            <a:xfrm>
              <a:off x="5811507" y="3916592"/>
              <a:ext cx="565098" cy="2154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加</a:t>
              </a:r>
              <a:endPara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接箭头连接符 7"/>
            <p:cNvCxnSpPr>
              <a:stCxn id="4" idx="0"/>
            </p:cNvCxnSpPr>
            <p:nvPr/>
          </p:nvCxnSpPr>
          <p:spPr bwMode="auto">
            <a:xfrm flipH="1" flipV="1">
              <a:off x="6090585" y="4145877"/>
              <a:ext cx="3471" cy="222064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文本框 14"/>
            <p:cNvSpPr txBox="1"/>
            <p:nvPr/>
          </p:nvSpPr>
          <p:spPr bwMode="auto">
            <a:xfrm>
              <a:off x="5587897" y="3481132"/>
              <a:ext cx="1049753" cy="2154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归一化</a:t>
              </a:r>
              <a:endPara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 flipV="1">
              <a:off x="6110989" y="3259071"/>
              <a:ext cx="0" cy="20821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文本框 16"/>
            <p:cNvSpPr txBox="1"/>
            <p:nvPr/>
          </p:nvSpPr>
          <p:spPr bwMode="auto">
            <a:xfrm>
              <a:off x="5587897" y="3028454"/>
              <a:ext cx="1049753" cy="2154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全连接层</a:t>
              </a:r>
              <a:endPara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 flipV="1">
              <a:off x="6112773" y="3702998"/>
              <a:ext cx="0" cy="20821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文本框 18"/>
            <p:cNvSpPr txBox="1"/>
            <p:nvPr/>
          </p:nvSpPr>
          <p:spPr bwMode="auto">
            <a:xfrm>
              <a:off x="5830225" y="2572109"/>
              <a:ext cx="565098" cy="2154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加</a:t>
              </a:r>
              <a:endPara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>
              <a:endCxn id="19" idx="2"/>
            </p:cNvCxnSpPr>
            <p:nvPr/>
          </p:nvCxnSpPr>
          <p:spPr bwMode="auto">
            <a:xfrm flipV="1">
              <a:off x="6112774" y="2787553"/>
              <a:ext cx="0" cy="238996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文本框 20"/>
            <p:cNvSpPr txBox="1"/>
            <p:nvPr/>
          </p:nvSpPr>
          <p:spPr bwMode="auto">
            <a:xfrm>
              <a:off x="5570963" y="2119717"/>
              <a:ext cx="1049753" cy="2154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归一化</a:t>
              </a:r>
              <a:endPara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 flipV="1">
              <a:off x="6094055" y="2341579"/>
              <a:ext cx="0" cy="20821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直接箭头连接符 24"/>
            <p:cNvCxnSpPr/>
            <p:nvPr/>
          </p:nvCxnSpPr>
          <p:spPr bwMode="auto">
            <a:xfrm flipV="1">
              <a:off x="6094053" y="4679284"/>
              <a:ext cx="0" cy="20821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文本框 25"/>
            <p:cNvSpPr txBox="1"/>
            <p:nvPr/>
          </p:nvSpPr>
          <p:spPr bwMode="auto">
            <a:xfrm>
              <a:off x="5833880" y="4910349"/>
              <a:ext cx="540119" cy="30670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square" lIns="0" r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拼接</a:t>
              </a:r>
              <a:endPara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 bwMode="auto">
            <a:xfrm>
              <a:off x="4415330" y="5552878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 bwMode="auto">
            <a:xfrm>
              <a:off x="4818801" y="5552878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 bwMode="auto">
            <a:xfrm>
              <a:off x="5222272" y="5552878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 bwMode="auto">
            <a:xfrm>
              <a:off x="5625743" y="5552878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 bwMode="auto">
            <a:xfrm>
              <a:off x="6029212" y="5540002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箭头连接符 31"/>
            <p:cNvCxnSpPr/>
            <p:nvPr/>
          </p:nvCxnSpPr>
          <p:spPr bwMode="auto">
            <a:xfrm>
              <a:off x="6370451" y="5074727"/>
              <a:ext cx="129600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直接连接符 32"/>
            <p:cNvCxnSpPr/>
            <p:nvPr/>
          </p:nvCxnSpPr>
          <p:spPr bwMode="auto">
            <a:xfrm>
              <a:off x="4562897" y="5382519"/>
              <a:ext cx="1613882" cy="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直接连接符 36"/>
            <p:cNvCxnSpPr/>
            <p:nvPr/>
          </p:nvCxnSpPr>
          <p:spPr bwMode="auto">
            <a:xfrm>
              <a:off x="4560482" y="5373291"/>
              <a:ext cx="2416" cy="179587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直接连接符 42"/>
            <p:cNvCxnSpPr/>
            <p:nvPr/>
          </p:nvCxnSpPr>
          <p:spPr bwMode="auto">
            <a:xfrm>
              <a:off x="4966879" y="5381754"/>
              <a:ext cx="2416" cy="14881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直接连接符 43"/>
            <p:cNvCxnSpPr/>
            <p:nvPr/>
          </p:nvCxnSpPr>
          <p:spPr bwMode="auto">
            <a:xfrm>
              <a:off x="5373276" y="5390219"/>
              <a:ext cx="2416" cy="14881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>
              <a:off x="5771210" y="5381750"/>
              <a:ext cx="2416" cy="14881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直接连接符 45"/>
            <p:cNvCxnSpPr/>
            <p:nvPr/>
          </p:nvCxnSpPr>
          <p:spPr bwMode="auto">
            <a:xfrm>
              <a:off x="6177612" y="5381748"/>
              <a:ext cx="2416" cy="14881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直接连接符 48"/>
            <p:cNvCxnSpPr/>
            <p:nvPr/>
          </p:nvCxnSpPr>
          <p:spPr bwMode="auto">
            <a:xfrm>
              <a:off x="4988282" y="4823209"/>
              <a:ext cx="1102303" cy="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>
              <a:off x="4988281" y="4042893"/>
              <a:ext cx="9358" cy="780316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 bwMode="auto">
            <a:xfrm>
              <a:off x="4988281" y="4042893"/>
              <a:ext cx="823226" cy="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7" name="直接连接符 56"/>
            <p:cNvCxnSpPr/>
            <p:nvPr/>
          </p:nvCxnSpPr>
          <p:spPr bwMode="auto">
            <a:xfrm>
              <a:off x="5006999" y="3379643"/>
              <a:ext cx="1102303" cy="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直接连接符 57"/>
            <p:cNvCxnSpPr/>
            <p:nvPr/>
          </p:nvCxnSpPr>
          <p:spPr bwMode="auto">
            <a:xfrm>
              <a:off x="5006999" y="2671363"/>
              <a:ext cx="0" cy="70200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>
              <a:off x="5006999" y="2669975"/>
              <a:ext cx="823226" cy="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69" name="文本框 68"/>
            <p:cNvSpPr txBox="1"/>
            <p:nvPr/>
          </p:nvSpPr>
          <p:spPr bwMode="auto">
            <a:xfrm>
              <a:off x="4873876" y="1640521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 bwMode="auto">
            <a:xfrm>
              <a:off x="5951746" y="1640521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1400" b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 bwMode="auto">
            <a:xfrm>
              <a:off x="5373276" y="5071024"/>
              <a:ext cx="0" cy="31666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直接箭头连接符 60"/>
            <p:cNvCxnSpPr/>
            <p:nvPr/>
          </p:nvCxnSpPr>
          <p:spPr bwMode="auto">
            <a:xfrm flipV="1">
              <a:off x="6094056" y="1890898"/>
              <a:ext cx="0" cy="229040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文本框 61"/>
            <p:cNvSpPr txBox="1"/>
            <p:nvPr/>
          </p:nvSpPr>
          <p:spPr bwMode="auto">
            <a:xfrm>
              <a:off x="5587677" y="1640515"/>
              <a:ext cx="295135" cy="21544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1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CN" altLang="en-US" sz="1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5324119" y="172317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椭圆 62"/>
            <p:cNvSpPr/>
            <p:nvPr/>
          </p:nvSpPr>
          <p:spPr bwMode="auto">
            <a:xfrm>
              <a:off x="5442651" y="171470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4833546" y="1570553"/>
              <a:ext cx="1083733" cy="360000"/>
            </a:xfrm>
            <a:prstGeom prst="rect">
              <a:avLst/>
            </a:prstGeom>
            <a:noFill/>
            <a:ln w="158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 bwMode="auto">
            <a:xfrm>
              <a:off x="7666053" y="1415860"/>
              <a:ext cx="1" cy="61200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>
              <a:off x="5381820" y="1415133"/>
              <a:ext cx="2284233" cy="227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4" name="文本框 73"/>
            <p:cNvSpPr txBox="1"/>
            <p:nvPr/>
          </p:nvSpPr>
          <p:spPr bwMode="auto">
            <a:xfrm>
              <a:off x="6972475" y="2572273"/>
              <a:ext cx="1313180" cy="30670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square" lIns="0" r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遮盖多头注意力</a:t>
              </a:r>
              <a:endPara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 bwMode="auto">
            <a:xfrm>
              <a:off x="7364325" y="3109912"/>
              <a:ext cx="565098" cy="2154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加</a:t>
              </a:r>
              <a:endPara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 bwMode="auto">
            <a:xfrm>
              <a:off x="7121998" y="3555633"/>
              <a:ext cx="1049753" cy="2154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归一化</a:t>
              </a:r>
              <a:endPara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 bwMode="auto">
            <a:xfrm flipV="1">
              <a:off x="5391427" y="1414985"/>
              <a:ext cx="0" cy="156437"/>
            </a:xfrm>
            <a:prstGeom prst="straightConnector1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85" name="文本框 84"/>
            <p:cNvSpPr txBox="1"/>
            <p:nvPr/>
          </p:nvSpPr>
          <p:spPr bwMode="auto">
            <a:xfrm>
              <a:off x="7193494" y="2033802"/>
              <a:ext cx="90676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zh-CN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位置编码</a:t>
              </a:r>
              <a:endPara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 bwMode="auto">
            <a:xfrm>
              <a:off x="7655341" y="2451172"/>
              <a:ext cx="735126" cy="2803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直接连接符 86"/>
            <p:cNvCxnSpPr/>
            <p:nvPr/>
          </p:nvCxnSpPr>
          <p:spPr bwMode="auto">
            <a:xfrm>
              <a:off x="8390467" y="2445688"/>
              <a:ext cx="0" cy="771946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直接连接符 87"/>
            <p:cNvCxnSpPr/>
            <p:nvPr/>
          </p:nvCxnSpPr>
          <p:spPr bwMode="auto">
            <a:xfrm>
              <a:off x="7929423" y="3216184"/>
              <a:ext cx="461044" cy="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89" name="直接连接符 88"/>
            <p:cNvCxnSpPr/>
            <p:nvPr/>
          </p:nvCxnSpPr>
          <p:spPr bwMode="auto">
            <a:xfrm>
              <a:off x="7666052" y="2340486"/>
              <a:ext cx="1" cy="235954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90" name="直接连接符 89"/>
            <p:cNvCxnSpPr/>
            <p:nvPr/>
          </p:nvCxnSpPr>
          <p:spPr bwMode="auto">
            <a:xfrm>
              <a:off x="7666051" y="2873890"/>
              <a:ext cx="1" cy="235954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>
              <a:off x="7666051" y="3331094"/>
              <a:ext cx="1" cy="235954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92" name="直接箭头连接符 91"/>
            <p:cNvCxnSpPr/>
            <p:nvPr/>
          </p:nvCxnSpPr>
          <p:spPr bwMode="auto">
            <a:xfrm>
              <a:off x="5368660" y="5071178"/>
              <a:ext cx="46647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直接连接符 92"/>
            <p:cNvCxnSpPr/>
            <p:nvPr/>
          </p:nvCxnSpPr>
          <p:spPr bwMode="auto">
            <a:xfrm>
              <a:off x="7666052" y="3766797"/>
              <a:ext cx="1" cy="1306800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8" name="AutoShape 50"/>
          <p:cNvSpPr>
            <a:spLocks noChangeArrowheads="1"/>
          </p:cNvSpPr>
          <p:nvPr/>
        </p:nvSpPr>
        <p:spPr bwMode="auto">
          <a:xfrm>
            <a:off x="7433945" y="4455160"/>
            <a:ext cx="1617345" cy="670560"/>
          </a:xfrm>
          <a:prstGeom prst="wedgeRoundRectCallout">
            <a:avLst>
              <a:gd name="adj1" fmla="val -41166"/>
              <a:gd name="adj2" fmla="val -238825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避免</a:t>
            </a:r>
            <a:r>
              <a:rPr lang="en-US" altLang="zh-CN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时刻看到</a:t>
            </a:r>
            <a:r>
              <a:rPr lang="en-US" altLang="zh-CN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时刻后的内容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0" grpId="0" animBg="1"/>
      <p:bldP spid="68" grpId="0" bldLvl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Conformer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24497" y="1454149"/>
            <a:ext cx="6454104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Conformer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卷积增强的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/>
              <a:t>Transformer</a:t>
            </a:r>
            <a:r>
              <a:rPr lang="zh-CN" altLang="en-US" sz="2000" dirty="0" smtClean="0"/>
              <a:t>擅长提取</a:t>
            </a:r>
            <a:r>
              <a:rPr lang="zh-CN" altLang="en-US" sz="2000" dirty="0"/>
              <a:t>长</a:t>
            </a:r>
            <a:r>
              <a:rPr lang="zh-CN" altLang="en-US" sz="2000" dirty="0" smtClean="0"/>
              <a:t>序列中的语义依赖关系</a:t>
            </a:r>
            <a:endParaRPr lang="en-US" altLang="zh-CN" sz="2000" dirty="0" smtClean="0"/>
          </a:p>
          <a:p>
            <a:pPr marL="1143000" lvl="1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/>
              <a:t>卷积则是擅长提取局部</a:t>
            </a:r>
            <a:r>
              <a:rPr lang="zh-CN" altLang="en-US" sz="2000" dirty="0" smtClean="0"/>
              <a:t>特征</a:t>
            </a:r>
            <a:endParaRPr lang="en-US" altLang="zh-CN" sz="2000" dirty="0" smtClean="0"/>
          </a:p>
          <a:p>
            <a:pPr marL="1143000" lvl="1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/>
              <a:t>可以用</a:t>
            </a:r>
            <a:r>
              <a:rPr lang="zh-CN" altLang="en-US" sz="2000" dirty="0"/>
              <a:t>卷积去加强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在语音识别领域的</a:t>
            </a:r>
            <a:r>
              <a:rPr lang="zh-CN" altLang="en-US" sz="2000" dirty="0" smtClean="0"/>
              <a:t>效果</a:t>
            </a:r>
            <a:endParaRPr lang="en-US" altLang="zh-CN" sz="2000" dirty="0" smtClean="0"/>
          </a:p>
          <a:p>
            <a:pPr marL="1143000" lvl="1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7897" y="6300132"/>
            <a:ext cx="77765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400" b="1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400" b="1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Gulati, Anmol, et al. </a:t>
            </a:r>
            <a:r>
              <a:rPr lang="en-US" altLang="zh-CN" sz="1400" b="1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“Conformer</a:t>
            </a:r>
            <a:r>
              <a:rPr lang="en-US" altLang="zh-CN" sz="1400" b="1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Convolution-augmented Transformer for Speech </a:t>
            </a:r>
            <a:r>
              <a:rPr lang="en-US" altLang="zh-CN" sz="1400" b="1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zh-CN" altLang="en-US" sz="1400" b="1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400" b="1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34" y="1548247"/>
            <a:ext cx="1853112" cy="4346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DNN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的输入和输出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DNN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的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输入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一般为</a:t>
            </a:r>
            <a:r>
              <a:rPr lang="en-US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MFCC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或滤波器组</a:t>
            </a:r>
            <a:r>
              <a:rPr lang="en-US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(filter bank, </a:t>
            </a:r>
            <a:r>
              <a:rPr lang="en-US" altLang="zh-CN" sz="2200" dirty="0" err="1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FBank</a:t>
            </a:r>
            <a:r>
              <a:rPr lang="en-US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特征向量</a:t>
            </a:r>
            <a:endParaRPr lang="en-US" altLang="zh-CN" sz="2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altLang="zh-CN" sz="22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FBank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是更底层的声学特征，利用</a:t>
            </a:r>
            <a:r>
              <a:rPr lang="en-US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Mel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滤波器组在功率谱上进行滤波并计算对数能量，然后采用其规整值来表示。</a:t>
            </a:r>
            <a:endParaRPr lang="en-US" altLang="zh-CN" sz="2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altLang="zh-CN" sz="22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FBank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相邻参数间相关度较高，但比</a:t>
            </a:r>
            <a:r>
              <a:rPr lang="en-US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MFCC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保留了更多信息。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GMM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多用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MFCC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DNN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多用</a:t>
            </a:r>
            <a:r>
              <a:rPr lang="en-US" altLang="zh-CN" sz="2200" dirty="0" err="1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Fbank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  <a:endParaRPr lang="en-US" altLang="zh-CN" sz="2200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DNN</a:t>
            </a:r>
            <a:r>
              <a:rPr lang="zh-CN" altLang="zh-CN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输出向量</a:t>
            </a:r>
            <a:r>
              <a:rPr lang="zh-CN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的维度对应</a:t>
            </a:r>
            <a:r>
              <a:rPr lang="en-US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HMM</a:t>
            </a:r>
            <a:r>
              <a:rPr lang="zh-CN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中状态的个数，通常每一维输出对应一个绑定的</a:t>
            </a:r>
            <a:r>
              <a:rPr lang="en-US" altLang="zh-CN" sz="22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Triphone</a:t>
            </a:r>
            <a:r>
              <a:rPr lang="zh-CN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状态。</a:t>
            </a:r>
            <a:endParaRPr lang="en-US" altLang="zh-CN" sz="2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91264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DNN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的训练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挑战一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：对每个输入，都应该有其对应的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类别标签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（目标值）。然而</a:t>
            </a:r>
            <a:r>
              <a:rPr lang="en-US" altLang="zh-CN" sz="2200" dirty="0" err="1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Triphone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状态（</a:t>
            </a:r>
            <a:r>
              <a:rPr lang="en-US" altLang="zh-CN" sz="2200" dirty="0" err="1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senones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无法手工分割标注</a:t>
            </a:r>
            <a:endParaRPr lang="en-US" altLang="zh-CN" sz="2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解决方案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先训练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HMM-GMM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模型，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在训练语料上进行</a:t>
            </a:r>
            <a:r>
              <a:rPr lang="zh-CN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强制对齐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alignment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，得到每帧的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状态级标注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200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7584" y="5445224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DNN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被</a:t>
            </a:r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GMM-HMM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的准确性限制</a:t>
            </a:r>
            <a:endParaRPr lang="zh-CN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91264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DNN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的训练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挑战二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：直接使用反向传播算法训练效果不佳，常常过拟合，尤其是当采用</a:t>
            </a:r>
            <a:r>
              <a:rPr lang="en-US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sigmoid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激活函数时尤其严重。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zh-CN" sz="2400" dirty="0"/>
              <a:t>常收敛</a:t>
            </a:r>
            <a:r>
              <a:rPr lang="zh-CN" altLang="en-US" sz="2400" dirty="0"/>
              <a:t>于</a:t>
            </a:r>
            <a:r>
              <a:rPr lang="zh-CN" altLang="zh-CN" sz="2400" dirty="0"/>
              <a:t>较差的局部解</a:t>
            </a:r>
            <a:r>
              <a:rPr lang="en-US" altLang="zh-CN" sz="2400" dirty="0"/>
              <a:t>+</a:t>
            </a:r>
            <a:r>
              <a:rPr lang="en-US" altLang="zh-CN" sz="2400" dirty="0"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</a:rPr>
              <a:t>②</a:t>
            </a:r>
            <a:r>
              <a:rPr lang="zh-CN" altLang="zh-CN" sz="2400" dirty="0"/>
              <a:t>梯度消失</a:t>
            </a:r>
            <a:endParaRPr lang="en-US" altLang="zh-CN" sz="2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解决方案</a:t>
            </a: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Arial" panose="020B0604020202020204" pitchFamily="34" charset="0"/>
              </a:rPr>
              <a:t>分为无监督的预训练</a:t>
            </a:r>
            <a:r>
              <a:rPr lang="en-US" altLang="zh-CN" sz="2400" dirty="0">
                <a:latin typeface="Arial" panose="020B0604020202020204" pitchFamily="34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Arial" panose="020B0604020202020204" pitchFamily="34" charset="0"/>
              </a:rPr>
              <a:t>Pre-training</a:t>
            </a:r>
            <a:r>
              <a:rPr lang="en-US" altLang="zh-CN" sz="2400" dirty="0">
                <a:latin typeface="Arial" panose="020B0604020202020204" pitchFamily="34" charset="0"/>
              </a:rPr>
              <a:t>)</a:t>
            </a:r>
            <a:r>
              <a:rPr lang="zh-CN" altLang="en-US" sz="2400" dirty="0">
                <a:latin typeface="Arial" panose="020B0604020202020204" pitchFamily="34" charset="0"/>
              </a:rPr>
              <a:t>和有监督的区分性调整</a:t>
            </a:r>
            <a:r>
              <a:rPr lang="en-US" altLang="zh-CN" sz="2400" dirty="0">
                <a:latin typeface="Arial" panose="020B0604020202020204" pitchFamily="34" charset="0"/>
              </a:rPr>
              <a:t>(</a:t>
            </a:r>
            <a:r>
              <a:rPr lang="en-US" altLang="zh-CN" sz="2400" dirty="0">
                <a:solidFill>
                  <a:srgbClr val="00B0F0"/>
                </a:solidFill>
                <a:latin typeface="Arial" panose="020B0604020202020204" pitchFamily="34" charset="0"/>
              </a:rPr>
              <a:t>Fine-tuning</a:t>
            </a:r>
            <a:r>
              <a:rPr lang="en-US" altLang="zh-CN" sz="2400" dirty="0">
                <a:latin typeface="Arial" panose="020B0604020202020204" pitchFamily="34" charset="0"/>
              </a:rPr>
              <a:t>)</a:t>
            </a:r>
            <a:r>
              <a:rPr lang="zh-CN" altLang="en-US" sz="2400" dirty="0">
                <a:latin typeface="Arial" panose="020B0604020202020204" pitchFamily="34" charset="0"/>
              </a:rPr>
              <a:t>两个阶段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Fine-tuning</a:t>
            </a:r>
            <a:r>
              <a:rPr lang="zh-CN" alt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就采用</a:t>
            </a: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BP</a:t>
            </a:r>
            <a:r>
              <a:rPr lang="zh-CN" alt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算法</a:t>
            </a:r>
            <a:endParaRPr lang="en-US" altLang="zh-CN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基于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深度置信网络</a:t>
            </a:r>
            <a:r>
              <a:rPr lang="zh-CN" alt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 Belief Network</a:t>
            </a:r>
            <a:r>
              <a:rPr lang="zh-CN" alt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DBN</a:t>
            </a:r>
            <a:r>
              <a:rPr lang="zh-CN" alt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）的预训练</a:t>
            </a:r>
            <a:endParaRPr lang="en-US" altLang="zh-CN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基于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深度自动编码机</a:t>
            </a:r>
            <a:r>
              <a:rPr lang="zh-CN" alt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 </a:t>
            </a:r>
            <a:r>
              <a:rPr lang="en-US" altLang="zh-CN" sz="18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AutoEncoder</a:t>
            </a:r>
            <a:r>
              <a:rPr lang="zh-CN" alt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DAE</a:t>
            </a:r>
            <a:r>
              <a:rPr lang="zh-CN" altLang="en-US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）的预训练</a:t>
            </a:r>
            <a:endParaRPr lang="en-US" altLang="zh-CN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91264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DBN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的预训练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/>
              <a:t>是一个</a:t>
            </a:r>
            <a:r>
              <a:rPr lang="zh-CN" altLang="en-US" sz="2400" dirty="0">
                <a:solidFill>
                  <a:srgbClr val="0070C0"/>
                </a:solidFill>
              </a:rPr>
              <a:t>无</a:t>
            </a:r>
            <a:r>
              <a:rPr lang="zh-CN" altLang="zh-CN" sz="2400" dirty="0">
                <a:solidFill>
                  <a:srgbClr val="0070C0"/>
                </a:solidFill>
              </a:rPr>
              <a:t>监督逐层</a:t>
            </a:r>
            <a:r>
              <a:rPr lang="zh-CN" altLang="zh-CN" sz="2400" dirty="0"/>
              <a:t>预训练算法</a:t>
            </a:r>
            <a:endParaRPr lang="en-US" altLang="zh-CN" sz="2400" dirty="0"/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zh-CN" sz="2400" dirty="0"/>
              <a:t>相当于在权重参数空间寻找一个相对</a:t>
            </a:r>
            <a:r>
              <a:rPr lang="zh-CN" altLang="zh-CN" sz="2400" dirty="0">
                <a:solidFill>
                  <a:srgbClr val="0070C0"/>
                </a:solidFill>
              </a:rPr>
              <a:t>合理的</a:t>
            </a:r>
            <a:r>
              <a:rPr lang="zh-CN" altLang="en-US" sz="2400" dirty="0">
                <a:solidFill>
                  <a:srgbClr val="0070C0"/>
                </a:solidFill>
              </a:rPr>
              <a:t>初值</a:t>
            </a:r>
            <a:r>
              <a:rPr lang="zh-CN" altLang="zh-CN" sz="2400" dirty="0"/>
              <a:t>，以此来减少算法陷入局部最优的可能性。</a:t>
            </a:r>
            <a:endParaRPr lang="en-US" altLang="zh-CN" sz="2400" dirty="0"/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zh-CN" sz="2400" dirty="0"/>
              <a:t>预训练步骤完成后，可以用</a:t>
            </a:r>
            <a:r>
              <a:rPr lang="en-US" altLang="zh-CN" sz="2400" dirty="0"/>
              <a:t>DBN</a:t>
            </a:r>
            <a:r>
              <a:rPr lang="zh-CN" altLang="en-US" sz="2400" dirty="0"/>
              <a:t>的</a:t>
            </a:r>
            <a:r>
              <a:rPr lang="zh-CN" altLang="zh-CN" sz="2400" dirty="0"/>
              <a:t>权重参数对一个标准前馈</a:t>
            </a:r>
            <a:r>
              <a:rPr lang="en-US" altLang="zh-CN" sz="2400" dirty="0"/>
              <a:t>DNN</a:t>
            </a:r>
            <a:r>
              <a:rPr lang="zh-CN" altLang="zh-CN" sz="2400" dirty="0"/>
              <a:t>进行初始化，之后就可以用</a:t>
            </a:r>
            <a:r>
              <a:rPr lang="en-US" altLang="zh-CN" sz="2400" dirty="0"/>
              <a:t>BP</a:t>
            </a:r>
            <a:r>
              <a:rPr lang="zh-CN" altLang="zh-CN" sz="2400" dirty="0"/>
              <a:t>算法对</a:t>
            </a:r>
            <a:r>
              <a:rPr lang="en-US" altLang="zh-CN" sz="2400" dirty="0"/>
              <a:t>DNN</a:t>
            </a:r>
            <a:r>
              <a:rPr lang="zh-CN" altLang="zh-CN" sz="2400" dirty="0"/>
              <a:t>网络权重参数进行精细调整。</a:t>
            </a:r>
            <a:endParaRPr lang="en-US" altLang="zh-CN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000250"/>
            <a:ext cx="7802563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285750" y="1428750"/>
            <a:ext cx="8358188" cy="50006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kern="0" dirty="0">
                <a:latin typeface="+mn-lt"/>
                <a:ea typeface="+mn-ea"/>
              </a:rPr>
              <a:t>DBN: </a:t>
            </a:r>
            <a:r>
              <a:rPr lang="zh-CN" altLang="en-US" sz="2400" kern="0" dirty="0">
                <a:latin typeface="+mn-lt"/>
                <a:ea typeface="+mn-ea"/>
              </a:rPr>
              <a:t>由多个受限玻尔兹曼机（</a:t>
            </a:r>
            <a:r>
              <a:rPr lang="en-US" altLang="zh-CN" sz="2400" kern="0" dirty="0">
                <a:latin typeface="+mn-lt"/>
                <a:ea typeface="+mn-ea"/>
              </a:rPr>
              <a:t>Restricted Boltzmann Machines</a:t>
            </a:r>
            <a:r>
              <a:rPr lang="zh-CN" altLang="en-US" sz="2400" kern="0" dirty="0">
                <a:latin typeface="+mn-lt"/>
                <a:ea typeface="+mn-ea"/>
              </a:rPr>
              <a:t>，</a:t>
            </a:r>
            <a:r>
              <a:rPr lang="en-US" altLang="zh-CN" sz="2400" kern="0" dirty="0">
                <a:latin typeface="+mn-lt"/>
                <a:ea typeface="+mn-ea"/>
              </a:rPr>
              <a:t>RBM</a:t>
            </a:r>
            <a:r>
              <a:rPr lang="zh-CN" altLang="en-US" sz="2400" kern="0" dirty="0">
                <a:latin typeface="+mn-lt"/>
                <a:ea typeface="+mn-ea"/>
              </a:rPr>
              <a:t>）层堆叠而成</a:t>
            </a:r>
            <a:endParaRPr lang="en-US" altLang="zh-CN" sz="2400" kern="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285750" y="1428750"/>
            <a:ext cx="8358188" cy="50006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kern="0" dirty="0">
                <a:latin typeface="+mn-lt"/>
                <a:ea typeface="+mn-ea"/>
              </a:rPr>
              <a:t>RBM</a:t>
            </a:r>
            <a:r>
              <a:rPr lang="zh-CN" altLang="en-US" sz="3200" kern="0" dirty="0">
                <a:latin typeface="+mn-lt"/>
                <a:ea typeface="+mn-ea"/>
              </a:rPr>
              <a:t>：</a:t>
            </a:r>
            <a:endParaRPr lang="en-US" altLang="zh-CN" sz="3200" kern="0" dirty="0">
              <a:latin typeface="+mn-lt"/>
              <a:ea typeface="+mn-ea"/>
            </a:endParaRPr>
          </a:p>
        </p:txBody>
      </p:sp>
      <p:pic>
        <p:nvPicPr>
          <p:cNvPr id="22733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2492375"/>
            <a:ext cx="4468812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1916113"/>
            <a:ext cx="4329112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300663"/>
            <a:ext cx="19526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 bwMode="auto">
          <a:xfrm>
            <a:off x="4449763" y="4910138"/>
            <a:ext cx="2819400" cy="1381125"/>
            <a:chOff x="4449763" y="4910138"/>
            <a:chExt cx="2819400" cy="1381125"/>
          </a:xfrm>
        </p:grpSpPr>
        <p:grpSp>
          <p:nvGrpSpPr>
            <p:cNvPr id="227336" name="组合 4"/>
            <p:cNvGrpSpPr/>
            <p:nvPr/>
          </p:nvGrpSpPr>
          <p:grpSpPr bwMode="auto">
            <a:xfrm>
              <a:off x="4449763" y="4910138"/>
              <a:ext cx="2819400" cy="1381125"/>
              <a:chOff x="4932040" y="4793104"/>
              <a:chExt cx="2819400" cy="1381125"/>
            </a:xfrm>
          </p:grpSpPr>
          <p:pic>
            <p:nvPicPr>
              <p:cNvPr id="227338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3477" y="5150292"/>
                <a:ext cx="2509838" cy="42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7339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6352" y="5650354"/>
                <a:ext cx="2605088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7340" name="TextBox 6"/>
              <p:cNvSpPr txBox="1">
                <a:spLocks noChangeArrowheads="1"/>
              </p:cNvSpPr>
              <p:nvPr/>
            </p:nvSpPr>
            <p:spPr bwMode="auto">
              <a:xfrm>
                <a:off x="4932040" y="4793104"/>
                <a:ext cx="1408112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/>
                  <a:t>伯努利</a:t>
                </a:r>
                <a:r>
                  <a:rPr lang="en-US" altLang="zh-CN" sz="1800" b="1"/>
                  <a:t>RBM</a:t>
                </a:r>
                <a:endParaRPr lang="zh-CN" altLang="en-US" sz="1800" b="1"/>
              </a:p>
            </p:txBody>
          </p:sp>
        </p:grpSp>
        <p:graphicFrame>
          <p:nvGraphicFramePr>
            <p:cNvPr id="227337" name="对象 1"/>
            <p:cNvGraphicFramePr>
              <a:graphicFrameLocks noChangeAspect="1"/>
            </p:cNvGraphicFramePr>
            <p:nvPr/>
          </p:nvGraphicFramePr>
          <p:xfrm>
            <a:off x="6745288" y="5411788"/>
            <a:ext cx="236537" cy="249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13" name="公式" r:id="rId6" imgW="228600" imgH="241300" progId="Equation.3">
                    <p:embed/>
                  </p:oleObj>
                </mc:Choice>
                <mc:Fallback>
                  <p:oleObj name="公式" r:id="rId6" imgW="228600" imgH="241300" progId="Equation.3">
                    <p:embed/>
                    <p:pic>
                      <p:nvPicPr>
                        <p:cNvPr id="0" name="图片 4526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5288" y="5411788"/>
                          <a:ext cx="236537" cy="2492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285750" y="1428750"/>
            <a:ext cx="8358188" cy="50006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kern="0" dirty="0">
                <a:latin typeface="+mn-lt"/>
                <a:ea typeface="+mn-ea"/>
              </a:rPr>
              <a:t>RBM</a:t>
            </a:r>
            <a:r>
              <a:rPr lang="zh-CN" altLang="en-US" sz="3200" kern="0" dirty="0">
                <a:latin typeface="+mn-lt"/>
                <a:ea typeface="+mn-ea"/>
              </a:rPr>
              <a:t>：</a:t>
            </a:r>
            <a:endParaRPr lang="en-US" altLang="zh-CN" sz="3200" kern="0" dirty="0">
              <a:latin typeface="+mn-lt"/>
              <a:ea typeface="+mn-ea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概率生成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(Probabilistic Generative Model)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是一种具有特殊结构的马尔科夫随机场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(Markov random field, MRF)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隐层抓取输入向量中的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高阶统计相关性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来解释和发现环境输入的向量中包含的潜在规律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无监督学习过程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基于统计力学理论提出的，是一个用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能量函数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导出的描述显层数据概率分布的模型，其模型参数可以使用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最大似然准则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进行学习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zh-CN" altLang="en-US" sz="32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285750" y="1428750"/>
            <a:ext cx="8358188" cy="50006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kern="0" dirty="0">
                <a:latin typeface="+mn-lt"/>
                <a:ea typeface="+mn-ea"/>
              </a:rPr>
              <a:t>RBM</a:t>
            </a:r>
            <a:r>
              <a:rPr lang="zh-CN" altLang="en-US" sz="3200" kern="0" dirty="0">
                <a:latin typeface="+mn-lt"/>
                <a:ea typeface="+mn-ea"/>
              </a:rPr>
              <a:t>：</a:t>
            </a:r>
            <a:endParaRPr lang="en-US" altLang="zh-CN" sz="3200" kern="0" dirty="0">
              <a:latin typeface="+mn-lt"/>
              <a:ea typeface="+mn-ea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</a:rPr>
              <a:t>对一组给定的状态       ，</a:t>
            </a:r>
            <a:r>
              <a:rPr lang="zh-CN" altLang="en-US" sz="2400" b="1" dirty="0">
                <a:latin typeface="Arial" panose="020B0604020202020204" pitchFamily="34" charset="0"/>
              </a:rPr>
              <a:t>伯努利</a:t>
            </a:r>
            <a:r>
              <a:rPr lang="en-US" altLang="zh-CN" sz="2400" dirty="0">
                <a:latin typeface="Arial" panose="020B0604020202020204" pitchFamily="34" charset="0"/>
              </a:rPr>
              <a:t>RBM</a:t>
            </a:r>
            <a:r>
              <a:rPr lang="zh-CN" altLang="en-US" sz="2400" dirty="0">
                <a:latin typeface="Arial" panose="020B0604020202020204" pitchFamily="34" charset="0"/>
              </a:rPr>
              <a:t>作为一个系统所具备的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</a:rPr>
              <a:t>能量</a:t>
            </a:r>
            <a:r>
              <a:rPr lang="zh-CN" altLang="en-US" sz="2400" dirty="0">
                <a:latin typeface="Arial" panose="020B0604020202020204" pitchFamily="34" charset="0"/>
              </a:rPr>
              <a:t>定义为：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 lvl="1">
              <a:spcBef>
                <a:spcPct val="20000"/>
              </a:spcBef>
              <a:spcAft>
                <a:spcPts val="600"/>
              </a:spcAft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graphicFrame>
        <p:nvGraphicFramePr>
          <p:cNvPr id="382978" name="Object 2"/>
          <p:cNvGraphicFramePr>
            <a:graphicFrameLocks noChangeAspect="1"/>
          </p:cNvGraphicFramePr>
          <p:nvPr/>
        </p:nvGraphicFramePr>
        <p:xfrm>
          <a:off x="3643313" y="2071688"/>
          <a:ext cx="5365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37" name="Equation" r:id="rId1" imgW="355600" imgH="203200" progId="">
                  <p:embed/>
                </p:oleObj>
              </mc:Choice>
              <mc:Fallback>
                <p:oleObj name="Equation" r:id="rId1" imgW="355600" imgH="203200" progId="">
                  <p:embed/>
                  <p:pic>
                    <p:nvPicPr>
                      <p:cNvPr id="0" name="图片 4536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3" y="2071688"/>
                        <a:ext cx="536575" cy="306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45024"/>
            <a:ext cx="4572000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8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285750" y="1428750"/>
            <a:ext cx="8358188" cy="50006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kern="0" dirty="0">
                <a:latin typeface="+mn-lt"/>
                <a:ea typeface="+mn-ea"/>
              </a:rPr>
              <a:t>RBM</a:t>
            </a:r>
            <a:r>
              <a:rPr lang="zh-CN" altLang="en-US" sz="3200" kern="0" dirty="0">
                <a:latin typeface="+mn-lt"/>
                <a:ea typeface="+mn-ea"/>
              </a:rPr>
              <a:t>：</a:t>
            </a:r>
            <a:endParaRPr lang="en-US" altLang="zh-CN" sz="3200" kern="0" dirty="0">
              <a:latin typeface="+mn-lt"/>
              <a:ea typeface="+mn-ea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</a:rPr>
              <a:t>根据吉布斯分布</a:t>
            </a:r>
            <a:r>
              <a:rPr lang="en-US" altLang="zh-CN" sz="2400" dirty="0">
                <a:latin typeface="Arial" panose="020B0604020202020204" pitchFamily="34" charset="0"/>
              </a:rPr>
              <a:t>,</a:t>
            </a:r>
            <a:r>
              <a:rPr lang="zh-CN" altLang="en-US" sz="2400" dirty="0">
                <a:latin typeface="Arial" panose="020B0604020202020204" pitchFamily="34" charset="0"/>
              </a:rPr>
              <a:t>可以得出</a:t>
            </a:r>
            <a:r>
              <a:rPr lang="en-US" altLang="zh-CN" sz="2400" dirty="0">
                <a:latin typeface="Arial" panose="020B0604020202020204" pitchFamily="34" charset="0"/>
              </a:rPr>
              <a:t>RBM</a:t>
            </a:r>
            <a:r>
              <a:rPr lang="zh-CN" altLang="en-US" sz="2400" dirty="0">
                <a:latin typeface="Arial" panose="020B0604020202020204" pitchFamily="34" charset="0"/>
              </a:rPr>
              <a:t>选择处于当前状态      时的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</a:rPr>
              <a:t>联合概率</a:t>
            </a:r>
            <a:r>
              <a:rPr lang="zh-CN" altLang="en-US" sz="2400" dirty="0">
                <a:latin typeface="Arial" panose="020B0604020202020204" pitchFamily="34" charset="0"/>
              </a:rPr>
              <a:t>为</a:t>
            </a:r>
            <a:r>
              <a:rPr lang="en-US" altLang="zh-CN" sz="2400" dirty="0">
                <a:latin typeface="Arial" panose="020B0604020202020204" pitchFamily="34" charset="0"/>
              </a:rPr>
              <a:t>: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</a:rPr>
              <a:t>其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</a:rPr>
              <a:t>边缘分布</a:t>
            </a:r>
            <a:r>
              <a:rPr lang="zh-CN" altLang="en-US" sz="2400" dirty="0">
                <a:latin typeface="Arial" panose="020B0604020202020204" pitchFamily="34" charset="0"/>
              </a:rPr>
              <a:t>为：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graphicFrame>
        <p:nvGraphicFramePr>
          <p:cNvPr id="382980" name="Object 3"/>
          <p:cNvGraphicFramePr>
            <a:graphicFrameLocks noChangeAspect="1"/>
          </p:cNvGraphicFramePr>
          <p:nvPr/>
        </p:nvGraphicFramePr>
        <p:xfrm>
          <a:off x="7715250" y="2071688"/>
          <a:ext cx="5365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61" name="Equation" r:id="rId1" imgW="355600" imgH="203200" progId="">
                  <p:embed/>
                </p:oleObj>
              </mc:Choice>
              <mc:Fallback>
                <p:oleObj name="Equation" r:id="rId1" imgW="355600" imgH="203200" progId="">
                  <p:embed/>
                  <p:pic>
                    <p:nvPicPr>
                      <p:cNvPr id="0" name="图片 4546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0" y="2071688"/>
                        <a:ext cx="536575" cy="306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29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000375"/>
            <a:ext cx="3138487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40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5214938"/>
            <a:ext cx="3422650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8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1844824"/>
            <a:ext cx="7989888" cy="1512242"/>
          </a:xfrm>
        </p:spPr>
        <p:txBody>
          <a:bodyPr/>
          <a:lstStyle/>
          <a:p>
            <a:pPr eaLnBrk="1" hangingPunct="1"/>
            <a:r>
              <a:rPr lang="en-US" altLang="zh-CN" sz="48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DNN</a:t>
            </a:r>
            <a:r>
              <a:rPr lang="zh-CN" altLang="en-US" sz="4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4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HMM</a:t>
            </a:r>
            <a:r>
              <a:rPr lang="zh-CN" altLang="en-US" sz="4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混合的</a:t>
            </a:r>
            <a:br>
              <a:rPr lang="zh-CN" altLang="en-US" sz="4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8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语音识别</a:t>
            </a:r>
            <a:endParaRPr lang="zh-CN" altLang="en-US" sz="4800" b="1" dirty="0" smtClean="0">
              <a:solidFill>
                <a:schemeClr val="fol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1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5910262" cy="49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标注 2"/>
          <p:cNvSpPr/>
          <p:nvPr/>
        </p:nvSpPr>
        <p:spPr bwMode="auto">
          <a:xfrm>
            <a:off x="3347864" y="5881510"/>
            <a:ext cx="5688632" cy="931866"/>
          </a:xfrm>
          <a:prstGeom prst="wedgeRectCallout">
            <a:avLst>
              <a:gd name="adj1" fmla="val -9028"/>
              <a:gd name="adj2" fmla="val -19794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24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491880" y="5940804"/>
          <a:ext cx="5400600" cy="872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685" name="Equation" r:id="rId2" imgW="101803200" imgH="16459200" progId="Equation.DSMT4">
                  <p:embed/>
                </p:oleObj>
              </mc:Choice>
              <mc:Fallback>
                <p:oleObj name="Equation" r:id="rId2" imgW="101803200" imgH="16459200" progId="Equation.DSMT4">
                  <p:embed/>
                  <p:pic>
                    <p:nvPicPr>
                      <p:cNvPr id="0" name="图片 4556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1880" y="5940804"/>
                        <a:ext cx="5400600" cy="872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 bwMode="auto">
          <a:xfrm>
            <a:off x="2339752" y="5589240"/>
            <a:ext cx="216024" cy="144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zh-CN" altLang="en-US" sz="1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285750" y="1428750"/>
            <a:ext cx="8358188" cy="50006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kern="0" dirty="0">
                <a:latin typeface="+mn-lt"/>
                <a:ea typeface="+mn-ea"/>
              </a:rPr>
              <a:t>RBM</a:t>
            </a:r>
            <a:r>
              <a:rPr lang="zh-CN" altLang="en-US" sz="3200" kern="0" dirty="0">
                <a:latin typeface="+mn-lt"/>
                <a:ea typeface="+mn-ea"/>
              </a:rPr>
              <a:t>：</a:t>
            </a:r>
            <a:endParaRPr lang="en-US" altLang="zh-CN" sz="3200" kern="0" dirty="0">
              <a:latin typeface="+mn-lt"/>
              <a:ea typeface="+mn-ea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</a:rPr>
              <a:t>极大似然学习去优化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</a:rPr>
              <a:t>有：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</a:rPr>
              <a:t>用梯度上升算法优化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graphicFrame>
        <p:nvGraphicFramePr>
          <p:cNvPr id="234500" name="Object 2"/>
          <p:cNvGraphicFramePr>
            <a:graphicFrameLocks noChangeAspect="1"/>
          </p:cNvGraphicFramePr>
          <p:nvPr/>
        </p:nvGraphicFramePr>
        <p:xfrm>
          <a:off x="3952875" y="2089150"/>
          <a:ext cx="1905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09" name="Equation" r:id="rId1" imgW="127000" imgH="177165" progId="">
                  <p:embed/>
                </p:oleObj>
              </mc:Choice>
              <mc:Fallback>
                <p:oleObj name="Equation" r:id="rId1" imgW="127000" imgH="177165" progId="">
                  <p:embed/>
                  <p:pic>
                    <p:nvPicPr>
                      <p:cNvPr id="0" name="图片 4567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2089150"/>
                        <a:ext cx="190500" cy="268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5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2492375"/>
            <a:ext cx="42402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3357563"/>
            <a:ext cx="6223000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 bwMode="auto">
          <a:xfrm>
            <a:off x="2500313" y="6000750"/>
            <a:ext cx="1736725" cy="677863"/>
            <a:chOff x="2500313" y="6000750"/>
            <a:chExt cx="1736725" cy="677863"/>
          </a:xfrm>
        </p:grpSpPr>
        <p:pic>
          <p:nvPicPr>
            <p:cNvPr id="23450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0313" y="6000750"/>
              <a:ext cx="1428750" cy="668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50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9063" y="6072188"/>
              <a:ext cx="307975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285750" y="1428750"/>
            <a:ext cx="8358188" cy="50006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kern="0" dirty="0">
                <a:latin typeface="+mn-lt"/>
                <a:ea typeface="+mn-ea"/>
              </a:rPr>
              <a:t>RBM</a:t>
            </a: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sz="3200" kern="0" dirty="0">
                <a:latin typeface="+mn-lt"/>
                <a:ea typeface="+mn-ea"/>
              </a:rPr>
              <a:t>有：</a:t>
            </a: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sz="3200" kern="0" dirty="0">
                <a:latin typeface="+mn-lt"/>
                <a:ea typeface="+mn-ea"/>
              </a:rPr>
              <a:t>利用：                  </a:t>
            </a: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endParaRPr lang="en-US" altLang="zh-CN" sz="3200" kern="0" dirty="0">
              <a:latin typeface="+mn-lt"/>
              <a:ea typeface="+mn-ea"/>
            </a:endParaRPr>
          </a:p>
        </p:txBody>
      </p:sp>
      <p:pic>
        <p:nvPicPr>
          <p:cNvPr id="236548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81150"/>
            <a:ext cx="52863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/>
        </p:nvGrpSpPr>
        <p:grpSpPr bwMode="auto">
          <a:xfrm>
            <a:off x="1331913" y="4797425"/>
            <a:ext cx="1916112" cy="1822450"/>
            <a:chOff x="1331640" y="4797152"/>
            <a:chExt cx="1916048" cy="1821944"/>
          </a:xfrm>
        </p:grpSpPr>
        <p:pic>
          <p:nvPicPr>
            <p:cNvPr id="236561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5388446"/>
              <a:ext cx="186690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562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365" y="5980921"/>
              <a:ext cx="1771650" cy="63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563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797152"/>
              <a:ext cx="1844040" cy="754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组合 14"/>
          <p:cNvGrpSpPr/>
          <p:nvPr/>
        </p:nvGrpSpPr>
        <p:grpSpPr bwMode="auto">
          <a:xfrm>
            <a:off x="4787900" y="4868863"/>
            <a:ext cx="3960813" cy="1706562"/>
            <a:chOff x="4355975" y="4869160"/>
            <a:chExt cx="3960441" cy="1706562"/>
          </a:xfrm>
        </p:grpSpPr>
        <p:grpSp>
          <p:nvGrpSpPr>
            <p:cNvPr id="236553" name="组合 6"/>
            <p:cNvGrpSpPr/>
            <p:nvPr/>
          </p:nvGrpSpPr>
          <p:grpSpPr bwMode="auto">
            <a:xfrm>
              <a:off x="4355976" y="4869160"/>
              <a:ext cx="3960440" cy="533400"/>
              <a:chOff x="4355976" y="5085184"/>
              <a:chExt cx="3960440" cy="533400"/>
            </a:xfrm>
          </p:grpSpPr>
          <p:pic>
            <p:nvPicPr>
              <p:cNvPr id="236559" name="图片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6126" y="5120570"/>
                <a:ext cx="2320290" cy="406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6560" name="图片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5976" y="5085184"/>
                <a:ext cx="1753553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6554" name="组合 9"/>
            <p:cNvGrpSpPr/>
            <p:nvPr/>
          </p:nvGrpSpPr>
          <p:grpSpPr bwMode="auto">
            <a:xfrm>
              <a:off x="4355975" y="5396448"/>
              <a:ext cx="2643256" cy="572661"/>
              <a:chOff x="4355975" y="5396448"/>
              <a:chExt cx="2643256" cy="572661"/>
            </a:xfrm>
          </p:grpSpPr>
          <p:pic>
            <p:nvPicPr>
              <p:cNvPr id="236557" name="图片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5975" y="5426184"/>
                <a:ext cx="1728788" cy="54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6558" name="图片 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0562" y="5396448"/>
                <a:ext cx="778669" cy="378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36555" name="图片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6011366"/>
              <a:ext cx="1685925" cy="5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556" name="图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6859" y="6093286"/>
              <a:ext cx="1851660" cy="334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3454400" y="4938713"/>
            <a:ext cx="12620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/>
              <a:t>则有：</a:t>
            </a:r>
            <a:endParaRPr lang="zh-CN" altLang="en-US" sz="2800"/>
          </a:p>
        </p:txBody>
      </p:sp>
      <p:sp>
        <p:nvSpPr>
          <p:cNvPr id="18" name="圆角矩形标注 17"/>
          <p:cNvSpPr>
            <a:spLocks noChangeArrowheads="1"/>
          </p:cNvSpPr>
          <p:nvPr/>
        </p:nvSpPr>
        <p:spPr bwMode="auto">
          <a:xfrm>
            <a:off x="7092950" y="2349500"/>
            <a:ext cx="1655763" cy="731838"/>
          </a:xfrm>
          <a:prstGeom prst="wedgeRoundRectCallout">
            <a:avLst>
              <a:gd name="adj1" fmla="val -68685"/>
              <a:gd name="adj2" fmla="val 17960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减号后面这项</a:t>
            </a:r>
            <a:endParaRPr lang="en-US" altLang="zh-CN" sz="18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却不容易计算</a:t>
            </a:r>
            <a:endParaRPr lang="zh-CN" alt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285750" y="1428750"/>
            <a:ext cx="8572500" cy="50006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kern="0" dirty="0">
                <a:latin typeface="+mn-lt"/>
                <a:ea typeface="+mn-ea"/>
              </a:rPr>
              <a:t>RBM</a:t>
            </a:r>
            <a:r>
              <a:rPr lang="zh-CN" altLang="en-US" sz="3200" kern="0" dirty="0">
                <a:latin typeface="+mn-lt"/>
                <a:ea typeface="+mn-ea"/>
              </a:rPr>
              <a:t>：</a:t>
            </a:r>
            <a:endParaRPr lang="en-US" altLang="zh-CN" sz="3200" kern="0" dirty="0">
              <a:latin typeface="+mn-lt"/>
              <a:ea typeface="+mn-ea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</a:rPr>
              <a:t>解决方法：</a:t>
            </a:r>
            <a:r>
              <a:rPr lang="en-US" altLang="zh-CN" sz="2400" dirty="0">
                <a:latin typeface="Arial" panose="020B0604020202020204" pitchFamily="34" charset="0"/>
              </a:rPr>
              <a:t>CD-K</a:t>
            </a:r>
            <a:r>
              <a:rPr lang="zh-CN" altLang="en-US" sz="2400" dirty="0"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</a:rPr>
              <a:t>K</a:t>
            </a:r>
            <a:r>
              <a:rPr lang="zh-CN" altLang="en-US" sz="2400" dirty="0">
                <a:latin typeface="Arial" panose="020B0604020202020204" pitchFamily="34" charset="0"/>
              </a:rPr>
              <a:t>步对比散度算法） 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Arial" panose="020B0604020202020204" pitchFamily="34" charset="0"/>
              </a:rPr>
              <a:t>理论脉络：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168650" y="3275013"/>
            <a:ext cx="2390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MC</a:t>
            </a:r>
            <a:r>
              <a:rPr lang="zh-CN" altLang="en-US" sz="1800"/>
              <a:t>（蒙特卡洛方法）</a:t>
            </a:r>
            <a:endParaRPr lang="zh-CN" altLang="en-US" sz="180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411413" y="4067175"/>
            <a:ext cx="3903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MCMC</a:t>
            </a:r>
            <a:r>
              <a:rPr lang="zh-CN" altLang="en-US" sz="1800"/>
              <a:t>（马尔可夫链蒙特卡洛方法）</a:t>
            </a:r>
            <a:endParaRPr lang="zh-CN" altLang="en-US" sz="180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738563" y="4879975"/>
            <a:ext cx="1249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Gibbs</a:t>
            </a:r>
            <a:r>
              <a:rPr lang="zh-CN" altLang="en-US" sz="1800"/>
              <a:t>采样</a:t>
            </a:r>
            <a:endParaRPr lang="zh-CN" altLang="en-US" sz="1800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3989388" y="5651500"/>
            <a:ext cx="749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CD-K</a:t>
            </a:r>
            <a:endParaRPr lang="zh-CN" altLang="en-US" sz="1800"/>
          </a:p>
        </p:txBody>
      </p:sp>
      <p:sp>
        <p:nvSpPr>
          <p:cNvPr id="3" name="下箭头 2"/>
          <p:cNvSpPr>
            <a:spLocks noChangeArrowheads="1"/>
          </p:cNvSpPr>
          <p:nvPr/>
        </p:nvSpPr>
        <p:spPr bwMode="auto">
          <a:xfrm>
            <a:off x="4284663" y="3789363"/>
            <a:ext cx="158750" cy="277812"/>
          </a:xfrm>
          <a:prstGeom prst="downArrow">
            <a:avLst>
              <a:gd name="adj1" fmla="val 50000"/>
              <a:gd name="adj2" fmla="val 4973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" name="下箭头 8"/>
          <p:cNvSpPr>
            <a:spLocks noChangeArrowheads="1"/>
          </p:cNvSpPr>
          <p:nvPr/>
        </p:nvSpPr>
        <p:spPr bwMode="auto">
          <a:xfrm>
            <a:off x="4284663" y="4446588"/>
            <a:ext cx="158750" cy="277812"/>
          </a:xfrm>
          <a:prstGeom prst="downArrow">
            <a:avLst>
              <a:gd name="adj1" fmla="val 50000"/>
              <a:gd name="adj2" fmla="val 4973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" name="下箭头 9"/>
          <p:cNvSpPr>
            <a:spLocks noChangeArrowheads="1"/>
          </p:cNvSpPr>
          <p:nvPr/>
        </p:nvSpPr>
        <p:spPr bwMode="auto">
          <a:xfrm>
            <a:off x="4284663" y="5310188"/>
            <a:ext cx="158750" cy="279400"/>
          </a:xfrm>
          <a:prstGeom prst="downArrow">
            <a:avLst>
              <a:gd name="adj1" fmla="val 50000"/>
              <a:gd name="adj2" fmla="val 5002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3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91264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DBN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在按照上述方法训练完成一个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RBM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以后，把学习得到的权重固定住，将</a:t>
            </a:r>
            <a:r>
              <a:rPr lang="zh-CN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该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RBM</a:t>
            </a:r>
            <a:r>
              <a:rPr lang="zh-CN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的隐层状态作为另一个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RBM</a:t>
            </a:r>
            <a:r>
              <a:rPr lang="zh-CN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的输入数据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，从而可以</a:t>
            </a:r>
            <a:r>
              <a:rPr lang="zh-CN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训练得到一个新的隐层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重复多次，就可堆叠成一个多层的生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DBN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DBN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后，将最上一层之后增加一个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输出层，就构成一个自下而上的前馈的、深层的、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判别式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网络。</a:t>
            </a:r>
            <a:endParaRPr lang="en-US" altLang="zh-CN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91264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DAE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的预训练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altLang="zh-CN" sz="2000" b="1" dirty="0">
                <a:solidFill>
                  <a:srgbClr val="C00000"/>
                </a:solidFill>
              </a:rPr>
              <a:t>AE</a:t>
            </a:r>
            <a:r>
              <a:rPr lang="zh-CN" altLang="en-US" sz="2000" dirty="0"/>
              <a:t>：</a:t>
            </a:r>
            <a:r>
              <a:rPr lang="zh-CN" altLang="en-US" sz="2000" dirty="0">
                <a:solidFill>
                  <a:srgbClr val="0070C0"/>
                </a:solidFill>
              </a:rPr>
              <a:t>输入层</a:t>
            </a:r>
            <a:r>
              <a:rPr lang="en-US" altLang="zh-CN" sz="2000" dirty="0">
                <a:solidFill>
                  <a:srgbClr val="0070C0"/>
                </a:solidFill>
              </a:rPr>
              <a:t>+1</a:t>
            </a:r>
            <a:r>
              <a:rPr lang="zh-CN" altLang="en-US" sz="2000" dirty="0">
                <a:solidFill>
                  <a:srgbClr val="0070C0"/>
                </a:solidFill>
              </a:rPr>
              <a:t>个隐层</a:t>
            </a:r>
            <a:r>
              <a:rPr lang="en-US" altLang="zh-CN" sz="2000" dirty="0">
                <a:solidFill>
                  <a:srgbClr val="0070C0"/>
                </a:solidFill>
              </a:rPr>
              <a:t>+</a:t>
            </a:r>
            <a:r>
              <a:rPr lang="zh-CN" altLang="en-US" sz="2000" dirty="0">
                <a:solidFill>
                  <a:srgbClr val="0070C0"/>
                </a:solidFill>
              </a:rPr>
              <a:t>输出层</a:t>
            </a:r>
            <a:r>
              <a:rPr lang="zh-CN" altLang="en-US" sz="2000" dirty="0"/>
              <a:t>；</a:t>
            </a:r>
            <a:r>
              <a:rPr lang="zh-CN" altLang="zh-CN" sz="2000" dirty="0">
                <a:solidFill>
                  <a:srgbClr val="0070C0"/>
                </a:solidFill>
              </a:rPr>
              <a:t>无监督模型</a:t>
            </a:r>
            <a:r>
              <a:rPr lang="zh-CN" altLang="en-US" sz="2000" dirty="0"/>
              <a:t>：</a:t>
            </a:r>
            <a:r>
              <a:rPr lang="zh-CN" altLang="zh-CN" sz="2000" dirty="0"/>
              <a:t>输出与输入向量同维，训练的目标是使其</a:t>
            </a:r>
            <a:r>
              <a:rPr lang="zh-CN" altLang="zh-CN" sz="2000" dirty="0">
                <a:solidFill>
                  <a:srgbClr val="0070C0"/>
                </a:solidFill>
              </a:rPr>
              <a:t>目标值等于输入值</a:t>
            </a:r>
            <a:r>
              <a:rPr lang="zh-CN" altLang="zh-CN" sz="2000" dirty="0"/>
              <a:t>，即尝试逼近一个</a:t>
            </a:r>
            <a:r>
              <a:rPr lang="zh-CN" altLang="zh-CN" sz="2000" dirty="0">
                <a:solidFill>
                  <a:srgbClr val="0070C0"/>
                </a:solidFill>
              </a:rPr>
              <a:t>恒等函数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zh-CN" sz="2000" b="1" dirty="0">
                <a:solidFill>
                  <a:srgbClr val="C00000"/>
                </a:solidFill>
              </a:rPr>
              <a:t>逐层贪婪训练</a:t>
            </a:r>
            <a:r>
              <a:rPr lang="zh-CN" altLang="en-US" sz="2000" dirty="0">
                <a:solidFill>
                  <a:srgbClr val="C00000"/>
                </a:solidFill>
              </a:rPr>
              <a:t>：</a:t>
            </a:r>
            <a:r>
              <a:rPr lang="zh-CN" altLang="zh-CN" sz="2000" dirty="0"/>
              <a:t>先利用</a:t>
            </a:r>
            <a:r>
              <a:rPr lang="zh-CN" altLang="zh-CN" sz="2000" dirty="0">
                <a:solidFill>
                  <a:srgbClr val="0070C0"/>
                </a:solidFill>
              </a:rPr>
              <a:t>原始输入数据</a:t>
            </a:r>
            <a:r>
              <a:rPr lang="zh-CN" altLang="zh-CN" sz="2000" dirty="0"/>
              <a:t>训练一个</a:t>
            </a:r>
            <a:r>
              <a:rPr lang="en-US" altLang="zh-CN" sz="2000" dirty="0"/>
              <a:t>AE</a:t>
            </a:r>
            <a:r>
              <a:rPr lang="zh-CN" altLang="en-US" sz="2000" dirty="0"/>
              <a:t>，</a:t>
            </a:r>
            <a:r>
              <a:rPr lang="zh-CN" altLang="zh-CN" sz="2000" dirty="0"/>
              <a:t>得到</a:t>
            </a:r>
            <a:r>
              <a:rPr lang="zh-CN" altLang="zh-CN" sz="2000" dirty="0">
                <a:solidFill>
                  <a:srgbClr val="0070C0"/>
                </a:solidFill>
              </a:rPr>
              <a:t>第一个隐层</a:t>
            </a:r>
            <a:r>
              <a:rPr lang="zh-CN" altLang="zh-CN" sz="2000" dirty="0"/>
              <a:t>。然后将</a:t>
            </a:r>
            <a:r>
              <a:rPr lang="zh-CN" altLang="zh-CN" sz="2000" dirty="0">
                <a:solidFill>
                  <a:srgbClr val="0070C0"/>
                </a:solidFill>
              </a:rPr>
              <a:t>其隐层神经元激活值</a:t>
            </a:r>
            <a:r>
              <a:rPr lang="zh-CN" altLang="zh-CN" sz="2000" dirty="0"/>
              <a:t>组成的向量作为输入，继续训练一个新的</a:t>
            </a:r>
            <a:r>
              <a:rPr lang="en-US" altLang="zh-CN" sz="2000" dirty="0"/>
              <a:t>AE</a:t>
            </a:r>
            <a:r>
              <a:rPr lang="zh-CN" altLang="zh-CN" sz="2000" dirty="0"/>
              <a:t>，得到</a:t>
            </a:r>
            <a:r>
              <a:rPr lang="zh-CN" altLang="zh-CN" sz="2000" dirty="0">
                <a:solidFill>
                  <a:srgbClr val="0070C0"/>
                </a:solidFill>
              </a:rPr>
              <a:t>第二个隐层</a:t>
            </a:r>
            <a:r>
              <a:rPr lang="zh-CN" altLang="zh-CN" sz="2000" dirty="0"/>
              <a:t>，以此类推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91264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无监督预训练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避免了有监督训练常常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过拟合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于泛化能力很差的局部极值点的问题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逐层贪婪训练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弥补了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梯度消失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问题带来的影响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zh-CN" altLang="zh-CN" sz="2400" dirty="0"/>
              <a:t>然而</a:t>
            </a:r>
            <a:r>
              <a:rPr lang="zh-CN" altLang="en-US" sz="2400" dirty="0"/>
              <a:t>其</a:t>
            </a:r>
            <a:r>
              <a:rPr lang="zh-CN" altLang="zh-CN" sz="2400" dirty="0"/>
              <a:t>重要性日益降低</a:t>
            </a:r>
            <a:r>
              <a:rPr lang="zh-CN" altLang="en-US" sz="2400" dirty="0"/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zh-CN" sz="2000" dirty="0"/>
              <a:t>使用</a:t>
            </a:r>
            <a:r>
              <a:rPr lang="zh-CN" altLang="zh-CN" sz="2000" dirty="0">
                <a:solidFill>
                  <a:srgbClr val="0070C0"/>
                </a:solidFill>
              </a:rPr>
              <a:t>海量训练数据</a:t>
            </a:r>
            <a:r>
              <a:rPr lang="zh-CN" altLang="zh-CN" sz="2000" dirty="0"/>
              <a:t>进行训练能有效避免过拟合问题，</a:t>
            </a:r>
            <a:r>
              <a:rPr lang="en-US" altLang="zh-CN" sz="2000" dirty="0">
                <a:solidFill>
                  <a:srgbClr val="0070C0"/>
                </a:solidFill>
              </a:rPr>
              <a:t>Dropout</a:t>
            </a:r>
            <a:r>
              <a:rPr lang="zh-CN" altLang="en-US" sz="2000" dirty="0">
                <a:solidFill>
                  <a:srgbClr val="0070C0"/>
                </a:solidFill>
              </a:rPr>
              <a:t>、</a:t>
            </a:r>
            <a:r>
              <a:rPr lang="en-US" altLang="zh-CN" sz="2000" dirty="0">
                <a:solidFill>
                  <a:srgbClr val="0070C0"/>
                </a:solidFill>
              </a:rPr>
              <a:t>Adam</a:t>
            </a:r>
            <a:r>
              <a:rPr lang="zh-CN" altLang="zh-CN" sz="2000" dirty="0"/>
              <a:t>等随机优化算法也</a:t>
            </a:r>
            <a:r>
              <a:rPr lang="zh-CN" altLang="en-US" sz="2000" dirty="0"/>
              <a:t>能</a:t>
            </a:r>
            <a:r>
              <a:rPr lang="zh-CN" altLang="zh-CN" sz="2000" dirty="0">
                <a:solidFill>
                  <a:srgbClr val="0070C0"/>
                </a:solidFill>
              </a:rPr>
              <a:t>提高</a:t>
            </a:r>
            <a:r>
              <a:rPr lang="en-US" altLang="zh-CN" sz="2000" dirty="0"/>
              <a:t>DNN</a:t>
            </a:r>
            <a:r>
              <a:rPr lang="zh-CN" altLang="zh-CN" sz="2000" dirty="0"/>
              <a:t>模型的</a:t>
            </a:r>
            <a:r>
              <a:rPr lang="zh-CN" altLang="zh-CN" sz="2000" dirty="0">
                <a:solidFill>
                  <a:srgbClr val="0070C0"/>
                </a:solidFill>
              </a:rPr>
              <a:t>泛化能力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ReLU</a:t>
            </a:r>
            <a:r>
              <a:rPr lang="zh-CN" altLang="en-US" sz="2000" dirty="0">
                <a:solidFill>
                  <a:srgbClr val="0070C0"/>
                </a:solidFill>
              </a:rPr>
              <a:t>、残差网、</a:t>
            </a:r>
            <a:r>
              <a:rPr lang="en-US" altLang="zh-CN" sz="2000" dirty="0">
                <a:solidFill>
                  <a:srgbClr val="0070C0"/>
                </a:solidFill>
              </a:rPr>
              <a:t>Batch Normalization</a:t>
            </a:r>
            <a:r>
              <a:rPr lang="zh-CN" altLang="en-US" sz="2000" dirty="0">
                <a:solidFill>
                  <a:srgbClr val="0070C0"/>
                </a:solidFill>
              </a:rPr>
              <a:t>等</a:t>
            </a:r>
            <a:r>
              <a:rPr lang="zh-CN" altLang="zh-CN" sz="2000" dirty="0"/>
              <a:t>成功地减小了</a:t>
            </a:r>
            <a:r>
              <a:rPr lang="zh-CN" altLang="zh-CN" sz="2000" dirty="0">
                <a:solidFill>
                  <a:srgbClr val="0070C0"/>
                </a:solidFill>
              </a:rPr>
              <a:t>梯度消失</a:t>
            </a:r>
            <a:r>
              <a:rPr lang="zh-CN" altLang="zh-CN" sz="2000" dirty="0"/>
              <a:t>问题的影响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dirty="0"/>
              <a:t>预训练的思想仍旧被广泛采用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91264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识别过程</a:t>
            </a:r>
            <a:r>
              <a:rPr lang="zh-CN" altLang="en-US" sz="2400" dirty="0"/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/>
              <a:t>除了用</a:t>
            </a:r>
            <a:r>
              <a:rPr lang="en-US" altLang="zh-CN" sz="2000" dirty="0"/>
              <a:t>DNN</a:t>
            </a:r>
            <a:r>
              <a:rPr lang="zh-CN" altLang="en-US" sz="2000" dirty="0"/>
              <a:t>来计算观察概率外，其它与</a:t>
            </a:r>
            <a:r>
              <a:rPr lang="en-US" altLang="zh-CN" sz="2000" dirty="0"/>
              <a:t>GMM-HMM</a:t>
            </a:r>
            <a:r>
              <a:rPr lang="zh-CN" altLang="en-US" sz="2000" dirty="0"/>
              <a:t>无差别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/>
              <a:t>结合</a:t>
            </a:r>
            <a:r>
              <a:rPr lang="en-US" altLang="zh-CN" sz="2000" dirty="0"/>
              <a:t>N-gram</a:t>
            </a:r>
            <a:r>
              <a:rPr lang="zh-CN" altLang="en-US" sz="2000" dirty="0"/>
              <a:t>语言模型，在</a:t>
            </a:r>
            <a:r>
              <a:rPr lang="en-US" altLang="zh-CN" sz="2000" dirty="0"/>
              <a:t>dictionary</a:t>
            </a:r>
            <a:r>
              <a:rPr lang="zh-CN" altLang="en-US" sz="2000" dirty="0"/>
              <a:t>的指导下，</a:t>
            </a:r>
            <a:r>
              <a:rPr lang="zh-CN" altLang="en-US" sz="2000" dirty="0">
                <a:solidFill>
                  <a:srgbClr val="0070C0"/>
                </a:solidFill>
              </a:rPr>
              <a:t>在状态空间中采用</a:t>
            </a:r>
            <a:r>
              <a:rPr lang="en-US" altLang="zh-CN" sz="2000" dirty="0">
                <a:solidFill>
                  <a:srgbClr val="0070C0"/>
                </a:solidFill>
              </a:rPr>
              <a:t>Viterbi beam</a:t>
            </a:r>
            <a:r>
              <a:rPr lang="zh-CN" altLang="en-US" sz="2000" dirty="0">
                <a:solidFill>
                  <a:srgbClr val="0070C0"/>
                </a:solidFill>
              </a:rPr>
              <a:t>搜索算法</a:t>
            </a:r>
            <a:r>
              <a:rPr lang="zh-CN" altLang="en-US" sz="2000" dirty="0"/>
              <a:t>，进行识别解码。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sp>
        <p:nvSpPr>
          <p:cNvPr id="250883" name="矩形 2"/>
          <p:cNvSpPr>
            <a:spLocks noChangeArrowheads="1"/>
          </p:cNvSpPr>
          <p:nvPr/>
        </p:nvSpPr>
        <p:spPr bwMode="auto">
          <a:xfrm>
            <a:off x="107504" y="1340768"/>
            <a:ext cx="8785225" cy="510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en-US" altLang="zh-CN" sz="2800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DNN-HMM(GMM-HMM)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存在的问题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转移概率只跟前一个时刻有关，无法对</a:t>
            </a:r>
            <a:r>
              <a:rPr lang="zh-CN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长时依赖性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Markovian Assumption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pPr marL="0" indent="0">
              <a:spcBef>
                <a:spcPts val="40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4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n-US" altLang="zh-CN" sz="2400" i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spc="1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i="1" spc="13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spc="1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400" i="1" spc="1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i="1" spc="13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</a:t>
            </a:r>
            <a:r>
              <a:rPr lang="en-US" altLang="zh-CN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400" i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i="1" spc="13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i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|q</a:t>
            </a:r>
            <a:r>
              <a:rPr lang="en-US" altLang="zh-CN" sz="2400" i="1" spc="13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t−1</a:t>
            </a:r>
            <a:r>
              <a:rPr lang="en-US" altLang="zh-CN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2400" spc="13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帧的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观察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概率只跟当前状态有关，跟历史状态和历史帧无关（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Independence Assumption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r>
              <a:rPr lang="en-US" altLang="zh-CN" sz="2400" i="1" dirty="0"/>
              <a:t>     </a:t>
            </a:r>
            <a:endParaRPr lang="en-US" altLang="zh-CN" sz="2400" i="1" dirty="0"/>
          </a:p>
          <a:p>
            <a:pPr marL="0" indent="0">
              <a:spcBef>
                <a:spcPts val="400"/>
              </a:spcBef>
              <a:buNone/>
            </a:pPr>
            <a:r>
              <a:rPr lang="en-US" altLang="zh-CN" sz="2400" i="1" dirty="0"/>
              <a:t>         </a:t>
            </a:r>
            <a:endParaRPr lang="en-US" altLang="zh-CN" sz="2400" i="1" dirty="0"/>
          </a:p>
          <a:p>
            <a:pPr marL="0" indent="0">
              <a:spcBef>
                <a:spcPts val="400"/>
              </a:spcBef>
              <a:buNone/>
            </a:pPr>
            <a:r>
              <a:rPr lang="en-US" altLang="zh-CN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altLang="zh-CN" sz="2400" i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spc="1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i="1" spc="13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i="1" spc="1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|o</a:t>
            </a:r>
            <a:r>
              <a:rPr lang="en-US" altLang="zh-CN" sz="2400" i="1" spc="13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 </a:t>
            </a:r>
            <a:r>
              <a:rPr lang="en-US" altLang="zh-CN" sz="2400" i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spc="1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i="1" spc="13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≤t</a:t>
            </a:r>
            <a:r>
              <a:rPr lang="en-US" altLang="zh-CN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i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spc="1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i="1" spc="13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i="1" spc="1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|q</a:t>
            </a:r>
            <a:r>
              <a:rPr lang="en-US" altLang="zh-CN" sz="2400" i="1" spc="13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2400" spc="13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755576" y="6021288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用网络来处理时序的动态变化</a:t>
            </a:r>
            <a:endParaRPr lang="zh-CN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0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0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91264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能够处理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时序动态信息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的网络结构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RNN</a:t>
            </a:r>
            <a:r>
              <a:rPr lang="zh-CN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zh-CN" sz="2000" b="1" dirty="0">
                <a:solidFill>
                  <a:srgbClr val="0070C0"/>
                </a:solidFill>
              </a:rPr>
              <a:t>Recurrent Neural Network</a:t>
            </a:r>
            <a:r>
              <a:rPr lang="zh-CN" altLang="en-US" sz="2000" b="1" dirty="0">
                <a:solidFill>
                  <a:srgbClr val="0070C0"/>
                </a:solidFill>
              </a:rPr>
              <a:t>）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DFCNN</a:t>
            </a:r>
            <a:r>
              <a:rPr lang="zh-CN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zh-CN" sz="2000" b="1" dirty="0">
                <a:solidFill>
                  <a:srgbClr val="0070C0"/>
                </a:solidFill>
              </a:rPr>
              <a:t>Deep Fully Convolutional Neural Network</a:t>
            </a:r>
            <a:r>
              <a:rPr lang="zh-CN" altLang="en-US" sz="2000" b="1" dirty="0">
                <a:solidFill>
                  <a:srgbClr val="0070C0"/>
                </a:solidFill>
              </a:rPr>
              <a:t>）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FSMN </a:t>
            </a:r>
            <a:r>
              <a:rPr lang="zh-CN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zh-CN" sz="2000" b="1" dirty="0">
                <a:solidFill>
                  <a:srgbClr val="0070C0"/>
                </a:solidFill>
              </a:rPr>
              <a:t>Feed-forward Sequential Memory Network</a:t>
            </a:r>
            <a:r>
              <a:rPr lang="zh-CN" altLang="en-US" sz="2000" b="1" dirty="0">
                <a:solidFill>
                  <a:srgbClr val="0070C0"/>
                </a:solidFill>
              </a:rPr>
              <a:t>）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用网络处理拼接帧，得到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embedding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表示，从而在输入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DNN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分类之前，对声学表示序列进行局部整合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GMM-HMM</a:t>
            </a:r>
            <a:r>
              <a:rPr lang="zh-CN" altLang="en-US" dirty="0"/>
              <a:t>方法的不足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256212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GMM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作为分类器并不理想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建模能力不足。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zh-CN" sz="2000" dirty="0"/>
              <a:t>需要对声学特征所服从的分布进行假设</a:t>
            </a:r>
            <a:r>
              <a:rPr lang="zh-CN" altLang="en-US" sz="2000" dirty="0"/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是生成式模型，区分能力不足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用马尔科夫链模型实现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seq2seq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过于复杂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马氏性质的假定。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seq2lab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设计的，通过一系列复杂的策略才实现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seq2seq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457200" y="1341438"/>
            <a:ext cx="8291264" cy="52562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RNN</a:t>
            </a:r>
            <a:r>
              <a:rPr lang="zh-CN" altLang="en-US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/>
              <a:t>在隐层上增加</a:t>
            </a:r>
            <a:r>
              <a:rPr lang="zh-CN" altLang="en-US" sz="2400" dirty="0">
                <a:solidFill>
                  <a:srgbClr val="0070C0"/>
                </a:solidFill>
              </a:rPr>
              <a:t>反馈连接</a:t>
            </a:r>
            <a:endParaRPr lang="en-US" altLang="zh-CN" sz="2400" kern="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没有马尔科夫假设，可以考虑很长的历史信息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是深层模型，表示能力更强</a:t>
            </a: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可以和</a:t>
            </a: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zh-CN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部分联合训练，不再是独立的两部分</a:t>
            </a: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altLang="zh-CN" sz="2400" b="1" kern="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645024"/>
            <a:ext cx="4723662" cy="30513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4653136"/>
            <a:ext cx="2663190" cy="417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457200" y="1341438"/>
            <a:ext cx="8291264" cy="52562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在语音识别中最常采用的是</a:t>
            </a:r>
            <a:r>
              <a:rPr lang="en-US" altLang="zh-CN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RNN</a:t>
            </a:r>
            <a:r>
              <a:rPr lang="zh-CN" altLang="en-US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的变体</a:t>
            </a:r>
            <a:r>
              <a:rPr lang="en-US" altLang="zh-CN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LSTM</a:t>
            </a:r>
            <a:endParaRPr lang="en-US" altLang="zh-CN" sz="2400" kern="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/>
              <a:t>通过精妙的</a:t>
            </a:r>
            <a:r>
              <a:rPr lang="zh-CN" altLang="en-US" sz="2000" dirty="0">
                <a:solidFill>
                  <a:srgbClr val="0070C0"/>
                </a:solidFill>
              </a:rPr>
              <a:t>门控制</a:t>
            </a:r>
            <a:r>
              <a:rPr lang="zh-CN" altLang="en-US" sz="2000" dirty="0"/>
              <a:t>将</a:t>
            </a:r>
            <a:r>
              <a:rPr lang="zh-CN" altLang="en-US" sz="2000" dirty="0">
                <a:solidFill>
                  <a:srgbClr val="0070C0"/>
                </a:solidFill>
              </a:rPr>
              <a:t>短期记忆</a:t>
            </a:r>
            <a:r>
              <a:rPr lang="zh-CN" altLang="en-US" sz="2000" dirty="0"/>
              <a:t>与</a:t>
            </a:r>
            <a:r>
              <a:rPr lang="zh-CN" altLang="en-US" sz="2000" dirty="0">
                <a:solidFill>
                  <a:srgbClr val="0070C0"/>
                </a:solidFill>
              </a:rPr>
              <a:t>长期记忆</a:t>
            </a:r>
            <a:r>
              <a:rPr lang="zh-CN" altLang="en-US" sz="2000" dirty="0"/>
              <a:t>结合起来，并且一定程度上解决了</a:t>
            </a:r>
            <a:r>
              <a:rPr lang="zh-CN" altLang="en-US" sz="2000" dirty="0">
                <a:solidFill>
                  <a:srgbClr val="0070C0"/>
                </a:solidFill>
              </a:rPr>
              <a:t>梯度消失</a:t>
            </a:r>
            <a:r>
              <a:rPr lang="zh-CN" altLang="en-US" sz="2000" dirty="0"/>
              <a:t>的问题</a:t>
            </a: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altLang="zh-CN" sz="2400" b="1" kern="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32670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sp>
        <p:nvSpPr>
          <p:cNvPr id="257027" name="矩形 2"/>
          <p:cNvSpPr>
            <a:spLocks noChangeArrowheads="1"/>
          </p:cNvSpPr>
          <p:nvPr/>
        </p:nvSpPr>
        <p:spPr bwMode="auto">
          <a:xfrm>
            <a:off x="107950" y="1608138"/>
            <a:ext cx="878522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800"/>
              <a:t>LSTM</a:t>
            </a:r>
            <a:endParaRPr lang="en-US" altLang="zh-CN" sz="2800"/>
          </a:p>
          <a:p>
            <a:pPr lvl="1">
              <a:spcBef>
                <a:spcPts val="600"/>
              </a:spcBef>
              <a:spcAft>
                <a:spcPts val="600"/>
              </a:spcAft>
              <a:buFontTx/>
              <a:buNone/>
            </a:pPr>
            <a:endParaRPr lang="en-US" altLang="zh-CN" sz="2400"/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800"/>
          </a:p>
        </p:txBody>
      </p:sp>
      <p:pic>
        <p:nvPicPr>
          <p:cNvPr id="257028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7734300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pic>
        <p:nvPicPr>
          <p:cNvPr id="259075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00213"/>
            <a:ext cx="8732838" cy="44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pic>
        <p:nvPicPr>
          <p:cNvPr id="261123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916113"/>
            <a:ext cx="8315325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pic>
        <p:nvPicPr>
          <p:cNvPr id="263171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700213"/>
            <a:ext cx="7891463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pic>
        <p:nvPicPr>
          <p:cNvPr id="26521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844675"/>
            <a:ext cx="8081963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pic>
        <p:nvPicPr>
          <p:cNvPr id="267267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4675"/>
            <a:ext cx="8053388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pic>
        <p:nvPicPr>
          <p:cNvPr id="269315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73238"/>
            <a:ext cx="8010525" cy="423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457200" y="1341438"/>
            <a:ext cx="8291264" cy="52562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LSTM-DNN</a:t>
            </a:r>
            <a:r>
              <a:rPr lang="zh-CN" altLang="en-US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的声学模型</a:t>
            </a:r>
            <a:endParaRPr lang="en-US" altLang="zh-CN" sz="2400" kern="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altLang="zh-CN" sz="2400" b="1" kern="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3608" y="573325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Haşim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Senior A , </a:t>
            </a:r>
            <a:r>
              <a:rPr lang="en-US" altLang="zh-CN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Beaufays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Françoise. Long Short-Term Memory Based Recurrent Neural Network Architectures for Large Vocabulary Speech Recognition[J]. Computer Science, 2014.</a:t>
            </a:r>
            <a:endParaRPr lang="zh-CN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547664" y="5111606"/>
            <a:ext cx="3600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963492" y="5111606"/>
            <a:ext cx="3600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379320" y="5111606"/>
            <a:ext cx="3600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795148" y="5111606"/>
            <a:ext cx="3600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210976" y="5111606"/>
            <a:ext cx="3600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626804" y="5111606"/>
            <a:ext cx="3600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042632" y="5111606"/>
            <a:ext cx="3600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458458" y="5111606"/>
            <a:ext cx="360040" cy="2880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761200" y="5049210"/>
            <a:ext cx="1260000" cy="432048"/>
          </a:xfrm>
          <a:prstGeom prst="rect">
            <a:avLst/>
          </a:prstGeom>
          <a:noFill/>
          <a:ln w="158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63812" y="4247830"/>
            <a:ext cx="1476140" cy="36933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771800" y="3609050"/>
            <a:ext cx="360040" cy="288032"/>
          </a:xfrm>
          <a:prstGeom prst="rect">
            <a:avLst/>
          </a:prstGeom>
          <a:solidFill>
            <a:schemeClr val="accent2">
              <a:lumMod val="40000"/>
              <a:lumOff val="60000"/>
              <a:alpha val="48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187628" y="3609050"/>
            <a:ext cx="360040" cy="288032"/>
          </a:xfrm>
          <a:prstGeom prst="rect">
            <a:avLst/>
          </a:prstGeom>
          <a:solidFill>
            <a:schemeClr val="accent2">
              <a:lumMod val="40000"/>
              <a:lumOff val="60000"/>
              <a:alpha val="48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603456" y="3609050"/>
            <a:ext cx="360040" cy="288032"/>
          </a:xfrm>
          <a:prstGeom prst="rect">
            <a:avLst/>
          </a:prstGeom>
          <a:solidFill>
            <a:schemeClr val="accent2">
              <a:lumMod val="40000"/>
              <a:lumOff val="60000"/>
              <a:alpha val="48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47864" y="2807670"/>
            <a:ext cx="880484" cy="36933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3317641" y="4679558"/>
            <a:ext cx="146711" cy="279072"/>
          </a:xfrm>
          <a:prstGeom prst="downArrow">
            <a:avLst/>
          </a:prstGeom>
          <a:solidFill>
            <a:srgbClr val="CC99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下箭头 22"/>
          <p:cNvSpPr/>
          <p:nvPr/>
        </p:nvSpPr>
        <p:spPr bwMode="auto">
          <a:xfrm flipV="1">
            <a:off x="3309539" y="3919631"/>
            <a:ext cx="146711" cy="279072"/>
          </a:xfrm>
          <a:prstGeom prst="downArrow">
            <a:avLst/>
          </a:prstGeom>
          <a:solidFill>
            <a:srgbClr val="CC99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下箭头 23"/>
          <p:cNvSpPr/>
          <p:nvPr/>
        </p:nvSpPr>
        <p:spPr bwMode="auto">
          <a:xfrm flipV="1">
            <a:off x="2901812" y="3919631"/>
            <a:ext cx="146711" cy="279072"/>
          </a:xfrm>
          <a:prstGeom prst="downArrow">
            <a:avLst/>
          </a:prstGeom>
          <a:solidFill>
            <a:srgbClr val="CC99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下箭头 24"/>
          <p:cNvSpPr/>
          <p:nvPr/>
        </p:nvSpPr>
        <p:spPr bwMode="auto">
          <a:xfrm flipV="1">
            <a:off x="3710120" y="3919631"/>
            <a:ext cx="146711" cy="279072"/>
          </a:xfrm>
          <a:prstGeom prst="downArrow">
            <a:avLst/>
          </a:prstGeom>
          <a:solidFill>
            <a:srgbClr val="CC99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下箭头 25"/>
          <p:cNvSpPr/>
          <p:nvPr/>
        </p:nvSpPr>
        <p:spPr bwMode="auto">
          <a:xfrm flipV="1">
            <a:off x="3710120" y="3238091"/>
            <a:ext cx="146711" cy="279072"/>
          </a:xfrm>
          <a:prstGeom prst="downArrow">
            <a:avLst/>
          </a:prstGeom>
          <a:solidFill>
            <a:srgbClr val="CC99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0837" y="49940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声学特征</a:t>
            </a: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向量序列</a:t>
            </a:r>
            <a:endParaRPr lang="zh-CN" altLang="en-US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" name="下箭头 27"/>
          <p:cNvSpPr/>
          <p:nvPr/>
        </p:nvSpPr>
        <p:spPr bwMode="auto">
          <a:xfrm flipV="1">
            <a:off x="3745216" y="2529775"/>
            <a:ext cx="69792" cy="211438"/>
          </a:xfrm>
          <a:prstGeom prst="downArrow">
            <a:avLst/>
          </a:prstGeom>
          <a:solidFill>
            <a:srgbClr val="CC99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57418" y="2113986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当前时刻各</a:t>
            </a:r>
            <a:r>
              <a:rPr lang="en-US" altLang="zh-CN" sz="1400" dirty="0" err="1">
                <a:latin typeface="幼圆" panose="02010509060101010101" pitchFamily="49" charset="-122"/>
                <a:ea typeface="幼圆" panose="02010509060101010101" pitchFamily="49" charset="-122"/>
              </a:rPr>
              <a:t>Triphone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状态概率</a:t>
            </a:r>
            <a:endParaRPr lang="zh-CN" altLang="en-US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矩形标注 26"/>
          <p:cNvSpPr/>
          <p:nvPr/>
        </p:nvSpPr>
        <p:spPr bwMode="auto">
          <a:xfrm>
            <a:off x="6321356" y="4069985"/>
            <a:ext cx="1274979" cy="367127"/>
          </a:xfrm>
          <a:prstGeom prst="wedgeRectCallout">
            <a:avLst>
              <a:gd name="adj1" fmla="val -225746"/>
              <a:gd name="adj2" fmla="val 206613"/>
            </a:avLst>
          </a:prstGeom>
          <a:solidFill>
            <a:schemeClr val="bg1"/>
          </a:solidFill>
          <a:ln w="25400" cap="flat" cmpd="thickThin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拼接帧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矩形标注 30"/>
          <p:cNvSpPr/>
          <p:nvPr/>
        </p:nvSpPr>
        <p:spPr bwMode="auto">
          <a:xfrm>
            <a:off x="6296531" y="3444840"/>
            <a:ext cx="1299803" cy="367127"/>
          </a:xfrm>
          <a:prstGeom prst="wedgeRectCallout">
            <a:avLst>
              <a:gd name="adj1" fmla="val -224274"/>
              <a:gd name="adj2" fmla="val -64200"/>
            </a:avLst>
          </a:prstGeom>
          <a:solidFill>
            <a:schemeClr val="bg1"/>
          </a:solidFill>
          <a:ln w="25400" cap="flat" cmpd="thickThin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Many to one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寻找替换</a:t>
            </a:r>
            <a:r>
              <a:rPr lang="en-US" altLang="zh-CN" dirty="0"/>
              <a:t>GMM</a:t>
            </a:r>
            <a:r>
              <a:rPr lang="zh-CN" altLang="en-US" dirty="0"/>
              <a:t>的分类器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替换掉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GMM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模型是一个合理的选择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世纪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年代开始，研究人员进行了各种尝试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替换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GMM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类别数太多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ANN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替换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GMM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但由于当时机器运算能力的限制及多层网络训练的复杂性，其效果并不理想。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过拟合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梯度消失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直到深度学习技术成熟才替换成功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457200" y="1341438"/>
            <a:ext cx="8291264" cy="52562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LDNN</a:t>
            </a:r>
            <a:r>
              <a: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声学模型</a:t>
            </a:r>
            <a:r>
              <a:rPr lang="zh-CN" altLang="en-US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的训练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/>
              <a:t>BPTT</a:t>
            </a:r>
            <a:r>
              <a:rPr lang="zh-CN" altLang="en-US" sz="2000" dirty="0"/>
              <a:t>算法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/>
              <a:t>梯度裁剪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/>
              <a:t>仍旧需要</a:t>
            </a:r>
            <a:r>
              <a:rPr lang="en-US" altLang="zh-CN" sz="2000" dirty="0"/>
              <a:t>GMM-HMM</a:t>
            </a:r>
            <a:r>
              <a:rPr lang="zh-CN" altLang="en-US" sz="2000" dirty="0"/>
              <a:t>模型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/>
              <a:t>识别解码</a:t>
            </a:r>
            <a:endParaRPr lang="en-US" altLang="zh-CN" sz="2400" dirty="0"/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/>
              <a:t>类似于</a:t>
            </a:r>
            <a:r>
              <a:rPr lang="en-US" altLang="zh-CN" sz="2000" dirty="0"/>
              <a:t>DNN-HMM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/>
              <a:t>状态空间搜索时可以不再考虑转移概率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8491452" cy="3067395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>
          <a:xfrm>
            <a:off x="457200" y="1341438"/>
            <a:ext cx="8291264" cy="52562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DFCNN(Deep Fully Convolutional </a:t>
            </a:r>
            <a:r>
              <a:rPr lang="en-US" altLang="zh-CN" sz="2400" ker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Neural Networks</a:t>
            </a:r>
            <a:r>
              <a:rPr lang="en-US" altLang="zh-CN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400" kern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altLang="zh-CN" sz="2400" b="1" kern="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:RNN-HMM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457200" y="1341438"/>
            <a:ext cx="8291264" cy="52562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FSMN(Feedforward Sequential Memory Neural Networks)</a:t>
            </a:r>
            <a:endParaRPr lang="en-US" altLang="zh-CN" sz="2400" kern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altLang="zh-CN" sz="2400" b="1" kern="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6" y="2484438"/>
            <a:ext cx="4052521" cy="33123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04048" y="242088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70C0"/>
                </a:solidFill>
              </a:rPr>
              <a:t>sFSMN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102260"/>
            <a:ext cx="1845945" cy="7829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04047" y="451307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70C0"/>
                </a:solidFill>
              </a:rPr>
              <a:t>vFSMN</a:t>
            </a:r>
            <a:r>
              <a:rPr lang="en-US" altLang="zh-CN" dirty="0">
                <a:solidFill>
                  <a:srgbClr val="0070C0"/>
                </a:solidFill>
              </a:rPr>
              <a:t>: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242" y="5132925"/>
            <a:ext cx="1948815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:CLDNN</a:t>
            </a:r>
            <a:endParaRPr lang="zh-CN" altLang="en-US" dirty="0"/>
          </a:p>
        </p:txBody>
      </p:sp>
      <p:sp>
        <p:nvSpPr>
          <p:cNvPr id="273411" name="矩形 2"/>
          <p:cNvSpPr>
            <a:spLocks noChangeArrowheads="1"/>
          </p:cNvSpPr>
          <p:nvPr/>
        </p:nvSpPr>
        <p:spPr bwMode="auto">
          <a:xfrm>
            <a:off x="282575" y="1417638"/>
            <a:ext cx="8578850" cy="537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LSTM</a:t>
            </a:r>
            <a:r>
              <a:rPr lang="zh-CN" altLang="en-US" sz="2400" dirty="0"/>
              <a:t>可以建模时间上的动态变化，还需要对频率上动态变化进行建模</a:t>
            </a:r>
            <a:endParaRPr lang="en-US" altLang="zh-CN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考察语音的</a:t>
            </a:r>
            <a:r>
              <a:rPr lang="zh-CN" altLang="zh-CN" sz="2400" dirty="0"/>
              <a:t>语谱图</a:t>
            </a:r>
            <a:r>
              <a:rPr lang="zh-CN" altLang="en-US" sz="2400" dirty="0"/>
              <a:t>，它</a:t>
            </a:r>
            <a:r>
              <a:rPr lang="zh-CN" altLang="zh-CN" sz="2400" dirty="0"/>
              <a:t>具有结构性，但</a:t>
            </a:r>
            <a:r>
              <a:rPr lang="zh-CN" altLang="en-US" sz="2400" dirty="0"/>
              <a:t>在时域和频域上都</a:t>
            </a:r>
            <a:r>
              <a:rPr lang="zh-CN" altLang="zh-CN" sz="2400" dirty="0"/>
              <a:t>是动态变化的：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说话人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的多样性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说话人自身、以及说话人间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环境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的多样性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400" dirty="0"/>
              <a:t>卷积神经网络提供在时间和空间上的平移不变性卷积，将卷积神经网络的思想应用到语音识别的声学建模中，则可以利用</a:t>
            </a:r>
            <a:r>
              <a:rPr lang="zh-CN" altLang="zh-CN" sz="2400" dirty="0">
                <a:solidFill>
                  <a:srgbClr val="0070C0"/>
                </a:solidFill>
              </a:rPr>
              <a:t>卷积的不变性</a:t>
            </a:r>
            <a:r>
              <a:rPr lang="zh-CN" altLang="zh-CN" sz="2400" dirty="0"/>
              <a:t>来克服语音信号本身的多样性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:CLDNN</a:t>
            </a:r>
            <a:endParaRPr lang="zh-CN" altLang="en-US" dirty="0"/>
          </a:p>
        </p:txBody>
      </p:sp>
      <p:sp>
        <p:nvSpPr>
          <p:cNvPr id="273411" name="矩形 2"/>
          <p:cNvSpPr>
            <a:spLocks noChangeArrowheads="1"/>
          </p:cNvSpPr>
          <p:nvPr/>
        </p:nvSpPr>
        <p:spPr bwMode="auto">
          <a:xfrm>
            <a:off x="282575" y="1417638"/>
            <a:ext cx="8578850" cy="404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CLDNN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CONVOLUTIONAL, LONG SHORT-TERM MEMORY,FULLY CONNECTED DEEP NEURAL NETWORKS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CLDNN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网络的通用结构是输入层是时域相关的特征，连接几层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来减小频域变化，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的输出灌入几层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来减小时域变化，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最后一层的输出输入到全连接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层，目的是将特征空间映射到更容易分类的输出层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:CLDNN</a:t>
            </a:r>
            <a:endParaRPr lang="zh-CN" altLang="en-US" dirty="0"/>
          </a:p>
        </p:txBody>
      </p:sp>
      <p:sp>
        <p:nvSpPr>
          <p:cNvPr id="273411" name="矩形 2"/>
          <p:cNvSpPr>
            <a:spLocks noChangeArrowheads="1"/>
          </p:cNvSpPr>
          <p:nvPr/>
        </p:nvSpPr>
        <p:spPr bwMode="auto">
          <a:xfrm>
            <a:off x="107950" y="1608138"/>
            <a:ext cx="5184775" cy="382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输入可以分成两种：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输入传统信号处理过的特征，采用不同的滤波器处理，然后进行左右或跳帧扩展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直接输入原始频谱，将频谱图当做图像处理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341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03" y="1598793"/>
            <a:ext cx="2814463" cy="395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627831"/>
            <a:ext cx="3136110" cy="5229200"/>
          </a:xfrm>
          <a:prstGeom prst="rect">
            <a:avLst/>
          </a:prstGeom>
        </p:spPr>
      </p:pic>
      <p:sp>
        <p:nvSpPr>
          <p:cNvPr id="273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:CLDNN</a:t>
            </a:r>
            <a:endParaRPr lang="zh-CN" altLang="en-US" dirty="0"/>
          </a:p>
        </p:txBody>
      </p:sp>
      <p:sp>
        <p:nvSpPr>
          <p:cNvPr id="273411" name="矩形 2"/>
          <p:cNvSpPr>
            <a:spLocks noChangeArrowheads="1"/>
          </p:cNvSpPr>
          <p:nvPr/>
        </p:nvSpPr>
        <p:spPr bwMode="auto">
          <a:xfrm>
            <a:off x="107950" y="1608138"/>
            <a:ext cx="6624290" cy="429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文章的细节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sz="2000" dirty="0"/>
              <a:t>输入的数据是由多帧组合成的向量                 ，每帧都是一个含</a:t>
            </a:r>
            <a:r>
              <a:rPr lang="en-US" altLang="zh-CN" sz="2000" dirty="0"/>
              <a:t>40</a:t>
            </a:r>
            <a:r>
              <a:rPr lang="zh-CN" altLang="en-US" sz="2000" dirty="0"/>
              <a:t>维度的梅尔频谱</a:t>
            </a:r>
            <a:endParaRPr lang="en-US" altLang="zh-CN" sz="2000" dirty="0"/>
          </a:p>
          <a:p>
            <a:r>
              <a:rPr lang="zh-CN" altLang="en-US" sz="2000" dirty="0"/>
              <a:t>两个卷积层，每个卷积层有</a:t>
            </a:r>
            <a:r>
              <a:rPr lang="en-US" altLang="zh-CN" sz="2000" dirty="0"/>
              <a:t>256</a:t>
            </a:r>
            <a:r>
              <a:rPr lang="zh-CN" altLang="en-US" sz="2000" dirty="0"/>
              <a:t>个特征图，第一层的卷积核为</a:t>
            </a:r>
            <a:r>
              <a:rPr lang="en-US" altLang="zh-CN" sz="2000" dirty="0"/>
              <a:t>(9,9)</a:t>
            </a:r>
            <a:r>
              <a:rPr lang="zh-CN" altLang="en-US" sz="2000" dirty="0"/>
              <a:t>，第二层的卷积核为</a:t>
            </a:r>
            <a:r>
              <a:rPr lang="en-US" altLang="zh-CN" sz="2000" dirty="0"/>
              <a:t>(4,3)</a:t>
            </a:r>
            <a:r>
              <a:rPr lang="zh-CN" altLang="en-US" sz="2000" dirty="0"/>
              <a:t>，两层卷积层中含</a:t>
            </a:r>
            <a:r>
              <a:rPr lang="en-US" altLang="zh-CN" sz="2000" dirty="0"/>
              <a:t>1</a:t>
            </a:r>
            <a:r>
              <a:rPr lang="zh-CN" altLang="en-US" sz="2000" dirty="0"/>
              <a:t>个池化核为</a:t>
            </a:r>
            <a:r>
              <a:rPr lang="en-US" altLang="zh-CN" sz="2000" dirty="0"/>
              <a:t>3</a:t>
            </a:r>
            <a:r>
              <a:rPr lang="zh-CN" altLang="en-US" sz="2000" dirty="0"/>
              <a:t>的池化层</a:t>
            </a:r>
            <a:endParaRPr lang="en-US" altLang="zh-CN" sz="2000" dirty="0"/>
          </a:p>
          <a:p>
            <a:r>
              <a:rPr lang="zh-CN" altLang="en-US" sz="2000" dirty="0"/>
              <a:t>卷积层后有一线性层将数据降维处理，将数据降维至每帧</a:t>
            </a:r>
            <a:r>
              <a:rPr lang="en-US" altLang="zh-CN" sz="2000" dirty="0"/>
              <a:t>256</a:t>
            </a:r>
            <a:r>
              <a:rPr lang="zh-CN" altLang="en-US" sz="2000" dirty="0"/>
              <a:t>个数据</a:t>
            </a:r>
            <a:endParaRPr lang="en-US" altLang="zh-CN" sz="2000" dirty="0"/>
          </a:p>
          <a:p>
            <a:r>
              <a:rPr lang="zh-CN" altLang="en-US" sz="2000" dirty="0"/>
              <a:t> </a:t>
            </a:r>
            <a:r>
              <a:rPr lang="en-US" altLang="zh-CN" sz="2000" dirty="0"/>
              <a:t>2 </a:t>
            </a:r>
            <a:r>
              <a:rPr lang="zh-CN" altLang="en-US" sz="2000" dirty="0"/>
              <a:t>个 </a:t>
            </a:r>
            <a:r>
              <a:rPr lang="en-US" altLang="zh-CN" sz="2000" dirty="0"/>
              <a:t>LSTM </a:t>
            </a:r>
            <a:r>
              <a:rPr lang="zh-CN" altLang="en-US" sz="2000" dirty="0"/>
              <a:t>层，其中每个 </a:t>
            </a:r>
            <a:r>
              <a:rPr lang="en-US" altLang="zh-CN" sz="2000" dirty="0"/>
              <a:t>LSTM </a:t>
            </a:r>
            <a:r>
              <a:rPr lang="zh-CN" altLang="en-US" sz="2000" dirty="0"/>
              <a:t>层具有 </a:t>
            </a:r>
            <a:r>
              <a:rPr lang="en-US" altLang="zh-CN" sz="2000" dirty="0"/>
              <a:t>832 </a:t>
            </a:r>
            <a:r>
              <a:rPr lang="zh-CN" altLang="en-US" sz="2000" dirty="0"/>
              <a:t>个单元，以及一个 </a:t>
            </a:r>
            <a:r>
              <a:rPr lang="en-US" altLang="zh-CN" sz="2000" dirty="0"/>
              <a:t>512 </a:t>
            </a:r>
            <a:r>
              <a:rPr lang="zh-CN" altLang="en-US" sz="2000" dirty="0"/>
              <a:t>单位的用于降维的投影层</a:t>
            </a:r>
            <a:endParaRPr lang="en-US" altLang="zh-CN" sz="2000" dirty="0"/>
          </a:p>
          <a:p>
            <a:r>
              <a:rPr lang="zh-CN" altLang="en-US" sz="2000" dirty="0"/>
              <a:t>每个全连接层有 </a:t>
            </a:r>
            <a:r>
              <a:rPr lang="en-US" altLang="zh-CN" sz="2000" dirty="0"/>
              <a:t>1024 </a:t>
            </a:r>
            <a:r>
              <a:rPr lang="zh-CN" altLang="en-US" sz="2000" dirty="0"/>
              <a:t>个隐藏单元</a:t>
            </a:r>
            <a:endParaRPr lang="en-US" altLang="zh-CN" sz="2000" dirty="0"/>
          </a:p>
          <a:p>
            <a:r>
              <a:rPr lang="en-US" altLang="zh-CN" sz="2000" dirty="0"/>
              <a:t>13,522 </a:t>
            </a:r>
            <a:r>
              <a:rPr lang="zh-CN" altLang="en-US" sz="2000" dirty="0"/>
              <a:t>个</a:t>
            </a:r>
            <a:r>
              <a:rPr lang="en-US" altLang="zh-CN" sz="2000" dirty="0" err="1"/>
              <a:t>senones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6002704"/>
            <a:ext cx="81368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Sainath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T N , </a:t>
            </a:r>
            <a:r>
              <a:rPr lang="en-US" altLang="zh-CN" sz="1400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Vinyals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O , Senior A , et al. Convolutional, Long Short-Term Memory, fully connected Deep Neural Networks[C]// 2015 IEEE International Conference on Acoustics, Speech and Signal Processing (ICASSP). IEEE, 2015.</a:t>
            </a:r>
            <a:endParaRPr lang="zh-CN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499992" y="2132856"/>
          <a:ext cx="1133078" cy="334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33" name="Equation" r:id="rId2" imgW="18592800" imgH="5486400" progId="Equation.DSMT4">
                  <p:embed/>
                </p:oleObj>
              </mc:Choice>
              <mc:Fallback>
                <p:oleObj name="Equation" r:id="rId2" imgW="18592800" imgH="5486400" progId="Equation.DSMT4">
                  <p:embed/>
                  <p:pic>
                    <p:nvPicPr>
                      <p:cNvPr id="0" name="图片 45773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9992" y="2132856"/>
                        <a:ext cx="1133078" cy="334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4"/>
          <p:cNvSpPr>
            <a:spLocks noChangeArrowheads="1"/>
          </p:cNvSpPr>
          <p:nvPr/>
        </p:nvSpPr>
        <p:spPr bwMode="auto">
          <a:xfrm>
            <a:off x="478302" y="1426774"/>
            <a:ext cx="7664671" cy="48782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CLDNN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的训练：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仍旧需要训练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GMM-HMM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模型，需要强制对齐产生状态标签，需要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-beam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算法进行解码，需要语言模型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BPTT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25173" y="1916832"/>
            <a:ext cx="5517800" cy="3124779"/>
            <a:chOff x="2692750" y="1994481"/>
            <a:chExt cx="5517800" cy="3124779"/>
          </a:xfrm>
        </p:grpSpPr>
        <p:pic>
          <p:nvPicPr>
            <p:cNvPr id="6" name="Picture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611" y="2047165"/>
              <a:ext cx="4877830" cy="3072095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 bwMode="auto">
            <a:xfrm>
              <a:off x="2692750" y="1994481"/>
              <a:ext cx="5517800" cy="7911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146796" y="2766010"/>
              <a:ext cx="838724" cy="622837"/>
              <a:chOff x="1122504" y="4651566"/>
              <a:chExt cx="838724" cy="622837"/>
            </a:xfrm>
          </p:grpSpPr>
          <p:sp>
            <p:nvSpPr>
              <p:cNvPr id="8" name="文本框 7"/>
              <p:cNvSpPr txBox="1"/>
              <p:nvPr/>
            </p:nvSpPr>
            <p:spPr bwMode="auto">
              <a:xfrm>
                <a:off x="1122504" y="4651566"/>
                <a:ext cx="838724" cy="6228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wrap="squar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endParaRPr lang="zh-CN" altLang="en-US" dirty="0">
                  <a:solidFill>
                    <a:srgbClr val="0033CC"/>
                  </a:solidFill>
                  <a:latin typeface="黑体" panose="02010609060101010101" pitchFamily="49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 bwMode="auto">
              <a:xfrm>
                <a:off x="1173970" y="4815028"/>
                <a:ext cx="729687" cy="276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CLDNN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 bwMode="auto">
            <a:xfrm>
              <a:off x="3331820" y="3077429"/>
              <a:ext cx="799577" cy="5801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56664" y="2763132"/>
              <a:ext cx="838724" cy="622837"/>
              <a:chOff x="1122504" y="4651566"/>
              <a:chExt cx="838724" cy="622837"/>
            </a:xfrm>
          </p:grpSpPr>
          <p:sp>
            <p:nvSpPr>
              <p:cNvPr id="12" name="文本框 11"/>
              <p:cNvSpPr txBox="1"/>
              <p:nvPr/>
            </p:nvSpPr>
            <p:spPr bwMode="auto">
              <a:xfrm>
                <a:off x="1122504" y="4651566"/>
                <a:ext cx="838724" cy="6228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wrap="squar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endParaRPr lang="zh-CN" altLang="en-US" dirty="0">
                  <a:solidFill>
                    <a:srgbClr val="0033CC"/>
                  </a:solidFill>
                  <a:latin typeface="黑体" panose="02010609060101010101" pitchFamily="49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 bwMode="auto">
              <a:xfrm>
                <a:off x="1173970" y="4815028"/>
                <a:ext cx="729687" cy="276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CLDNN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566532" y="2774378"/>
              <a:ext cx="838724" cy="622837"/>
              <a:chOff x="1122504" y="4651566"/>
              <a:chExt cx="838724" cy="622837"/>
            </a:xfrm>
          </p:grpSpPr>
          <p:sp>
            <p:nvSpPr>
              <p:cNvPr id="15" name="文本框 14"/>
              <p:cNvSpPr txBox="1"/>
              <p:nvPr/>
            </p:nvSpPr>
            <p:spPr bwMode="auto">
              <a:xfrm>
                <a:off x="1122504" y="4651566"/>
                <a:ext cx="838724" cy="6228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wrap="squar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endParaRPr lang="zh-CN" altLang="en-US" dirty="0">
                  <a:solidFill>
                    <a:srgbClr val="0033CC"/>
                  </a:solidFill>
                  <a:latin typeface="黑体" panose="02010609060101010101" pitchFamily="49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 bwMode="auto">
              <a:xfrm>
                <a:off x="1173970" y="4815028"/>
                <a:ext cx="729687" cy="276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CLDNN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792836" y="2785624"/>
              <a:ext cx="838724" cy="622837"/>
              <a:chOff x="1122504" y="4651566"/>
              <a:chExt cx="838724" cy="622837"/>
            </a:xfrm>
          </p:grpSpPr>
          <p:sp>
            <p:nvSpPr>
              <p:cNvPr id="18" name="文本框 17"/>
              <p:cNvSpPr txBox="1"/>
              <p:nvPr/>
            </p:nvSpPr>
            <p:spPr bwMode="auto">
              <a:xfrm>
                <a:off x="1122504" y="4651566"/>
                <a:ext cx="838724" cy="6228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wrap="squar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endParaRPr lang="zh-CN" altLang="en-US" dirty="0">
                  <a:solidFill>
                    <a:srgbClr val="0033CC"/>
                  </a:solidFill>
                  <a:latin typeface="黑体" panose="02010609060101010101" pitchFamily="49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 bwMode="auto">
              <a:xfrm>
                <a:off x="1173970" y="4815028"/>
                <a:ext cx="729687" cy="276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CLDNN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 bwMode="auto">
            <a:xfrm>
              <a:off x="2995448" y="2089005"/>
              <a:ext cx="4754880" cy="276999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  LOSS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右箭头 20"/>
          <p:cNvSpPr/>
          <p:nvPr/>
        </p:nvSpPr>
        <p:spPr bwMode="auto">
          <a:xfrm>
            <a:off x="2371134" y="2451140"/>
            <a:ext cx="478900" cy="170267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 bwMode="auto">
          <a:xfrm>
            <a:off x="452698" y="2135786"/>
            <a:ext cx="1869423" cy="769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rtlCol="0" anchor="ctr">
            <a:spAutoFit/>
          </a:bodyPr>
          <a:lstStyle/>
          <a:p>
            <a:pPr marL="273050" indent="-273050">
              <a:buClr>
                <a:schemeClr val="accent1"/>
              </a:buClr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HMM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状态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273050" indent="-273050">
              <a:buClr>
                <a:schemeClr val="accent1"/>
              </a:buClr>
            </a:pP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(</a:t>
            </a:r>
            <a:r>
              <a:rPr lang="en-US" altLang="zh-CN" sz="2000" b="1" dirty="0" err="1">
                <a:solidFill>
                  <a:srgbClr val="C00000"/>
                </a:solidFill>
                <a:latin typeface="+mn-ea"/>
                <a:ea typeface="+mn-ea"/>
              </a:rPr>
              <a:t>senones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标签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24" name="标题 1"/>
          <p:cNvSpPr txBox="1"/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/>
              <a:t>语音识别算法</a:t>
            </a:r>
            <a:r>
              <a:rPr lang="en-US" altLang="zh-CN" kern="0"/>
              <a:t>:CLDNN</a:t>
            </a:r>
            <a:endParaRPr lang="zh-CN" altLang="en-US" kern="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:CLDNN</a:t>
            </a:r>
            <a:endParaRPr lang="zh-CN" altLang="en-US" dirty="0"/>
          </a:p>
        </p:txBody>
      </p:sp>
      <p:pic>
        <p:nvPicPr>
          <p:cNvPr id="271363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060575"/>
            <a:ext cx="8788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177800" y="1438198"/>
            <a:ext cx="5184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其它网络结构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:CLDNN</a:t>
            </a:r>
            <a:endParaRPr lang="zh-CN" altLang="en-US" dirty="0"/>
          </a:p>
        </p:txBody>
      </p:sp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177800" y="1438198"/>
            <a:ext cx="5184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其它变形如用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LSTM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替换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36" y="2967335"/>
            <a:ext cx="7561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Kalchbrenner N, Danihelka I, Graves A. Grid Long Short-Term Memory[C]//International Conference of Learning Representation, ICLR.[S.l.]: Open Publishing, 2016:1–1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363272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深度学习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j-ea"/>
                <a:ea typeface="+mj-ea"/>
                <a:cs typeface="Times New Roman" panose="02020603050405020304" pitchFamily="18" charset="0"/>
              </a:rPr>
              <a:t>是机器学习的子领域，是对多层表示和抽象的学习，通过多层表示来对数据之间的复杂关系进行建模。</a:t>
            </a: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j-ea"/>
                <a:ea typeface="+mj-ea"/>
                <a:cs typeface="Times New Roman" panose="02020603050405020304" pitchFamily="18" charset="0"/>
              </a:rPr>
              <a:t>它比传统的浅层模型拥有更多层的非线性变换，在表达和建模能力上更加强大，</a:t>
            </a: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j-ea"/>
                <a:ea typeface="+mj-ea"/>
                <a:cs typeface="Times New Roman" panose="02020603050405020304" pitchFamily="18" charset="0"/>
              </a:rPr>
              <a:t>在语音这种复杂信号的处理上更具优势</a:t>
            </a: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j-ea"/>
                <a:ea typeface="+mj-ea"/>
                <a:cs typeface="Times New Roman" panose="02020603050405020304" pitchFamily="18" charset="0"/>
              </a:rPr>
              <a:t>深度模型可以在海量数据上建模</a:t>
            </a: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2010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年，深度学习开始对语音识别领域产生重要的影响，其识别错误率显著下降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DNN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在工业界的第一个成功应用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2" y="5877272"/>
            <a:ext cx="7452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Dahl G E , Yu D , Deng L , et al. Large vocabulary continuous speech recognition with context-dependent DBN-HMMS, ICASSP 2011</a:t>
            </a:r>
            <a:endParaRPr lang="zh-CN" alt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8692" y="2492896"/>
            <a:ext cx="7849492" cy="2041525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6000" dirty="0" smtClean="0">
                <a:solidFill>
                  <a:schemeClr val="accent2"/>
                </a:solidFill>
                <a:latin typeface="+mj-lt"/>
                <a:ea typeface="仿宋_GB2312" pitchFamily="49" charset="-122"/>
                <a:cs typeface="+mj-cs"/>
              </a:rPr>
              <a:t>端到端的语音识别技术</a:t>
            </a:r>
            <a:endParaRPr lang="zh-CN" altLang="en-US" sz="6000" dirty="0">
              <a:solidFill>
                <a:schemeClr val="accent2"/>
              </a:solidFill>
              <a:latin typeface="+mj-lt"/>
              <a:ea typeface="仿宋_GB2312" pitchFamily="49" charset="-122"/>
              <a:cs typeface="+mj-cs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</a:t>
            </a:r>
            <a:endParaRPr lang="zh-CN" altLang="en-US" dirty="0" smtClean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87878" y="1655553"/>
          <a:ext cx="7315599" cy="3899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987"/>
                <a:gridCol w="2430987"/>
                <a:gridCol w="2453625"/>
              </a:tblGrid>
              <a:tr h="69059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GMM-HMM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DL-HMM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分类模型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GMM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DNN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时序变化建模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马尔科夫链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特征提取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MFCC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存在的问题</a:t>
            </a:r>
            <a:endParaRPr lang="zh-CN" altLang="en-US" dirty="0" smtClean="0"/>
          </a:p>
        </p:txBody>
      </p:sp>
      <p:sp>
        <p:nvSpPr>
          <p:cNvPr id="4" name="직사각형 64"/>
          <p:cNvSpPr>
            <a:spLocks noChangeArrowheads="1"/>
          </p:cNvSpPr>
          <p:nvPr/>
        </p:nvSpPr>
        <p:spPr bwMode="auto">
          <a:xfrm>
            <a:off x="478302" y="1426774"/>
            <a:ext cx="7664671" cy="5762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CLDNN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的训练：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25173" y="2196280"/>
            <a:ext cx="5517800" cy="3124779"/>
            <a:chOff x="2692750" y="1994481"/>
            <a:chExt cx="5517800" cy="3124779"/>
          </a:xfrm>
        </p:grpSpPr>
        <p:pic>
          <p:nvPicPr>
            <p:cNvPr id="6" name="Picture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611" y="2047165"/>
              <a:ext cx="4877830" cy="3072095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 bwMode="auto">
            <a:xfrm>
              <a:off x="2692750" y="1994481"/>
              <a:ext cx="5517800" cy="7911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146796" y="2766010"/>
              <a:ext cx="838724" cy="622837"/>
              <a:chOff x="1122504" y="4651566"/>
              <a:chExt cx="838724" cy="622837"/>
            </a:xfrm>
          </p:grpSpPr>
          <p:sp>
            <p:nvSpPr>
              <p:cNvPr id="8" name="文本框 7"/>
              <p:cNvSpPr txBox="1"/>
              <p:nvPr/>
            </p:nvSpPr>
            <p:spPr bwMode="auto">
              <a:xfrm>
                <a:off x="1122504" y="4651566"/>
                <a:ext cx="838724" cy="6228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wrap="squar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endParaRPr lang="zh-CN" altLang="en-US" dirty="0">
                  <a:solidFill>
                    <a:srgbClr val="0033CC"/>
                  </a:solidFill>
                  <a:latin typeface="黑体" panose="02010609060101010101" pitchFamily="49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 bwMode="auto">
              <a:xfrm>
                <a:off x="1173970" y="4815028"/>
                <a:ext cx="729687" cy="276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CLDNN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 bwMode="auto">
            <a:xfrm>
              <a:off x="3331820" y="3077429"/>
              <a:ext cx="799577" cy="5801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56664" y="2763132"/>
              <a:ext cx="838724" cy="622837"/>
              <a:chOff x="1122504" y="4651566"/>
              <a:chExt cx="838724" cy="622837"/>
            </a:xfrm>
          </p:grpSpPr>
          <p:sp>
            <p:nvSpPr>
              <p:cNvPr id="12" name="文本框 11"/>
              <p:cNvSpPr txBox="1"/>
              <p:nvPr/>
            </p:nvSpPr>
            <p:spPr bwMode="auto">
              <a:xfrm>
                <a:off x="1122504" y="4651566"/>
                <a:ext cx="838724" cy="6228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wrap="squar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endParaRPr lang="zh-CN" altLang="en-US" dirty="0">
                  <a:solidFill>
                    <a:srgbClr val="0033CC"/>
                  </a:solidFill>
                  <a:latin typeface="黑体" panose="02010609060101010101" pitchFamily="49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 bwMode="auto">
              <a:xfrm>
                <a:off x="1173970" y="4815028"/>
                <a:ext cx="729687" cy="276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CLDNN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566532" y="2774378"/>
              <a:ext cx="838724" cy="622837"/>
              <a:chOff x="1122504" y="4651566"/>
              <a:chExt cx="838724" cy="622837"/>
            </a:xfrm>
          </p:grpSpPr>
          <p:sp>
            <p:nvSpPr>
              <p:cNvPr id="15" name="文本框 14"/>
              <p:cNvSpPr txBox="1"/>
              <p:nvPr/>
            </p:nvSpPr>
            <p:spPr bwMode="auto">
              <a:xfrm>
                <a:off x="1122504" y="4651566"/>
                <a:ext cx="838724" cy="6228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wrap="squar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endParaRPr lang="zh-CN" altLang="en-US" dirty="0">
                  <a:solidFill>
                    <a:srgbClr val="0033CC"/>
                  </a:solidFill>
                  <a:latin typeface="黑体" panose="02010609060101010101" pitchFamily="49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 bwMode="auto">
              <a:xfrm>
                <a:off x="1173970" y="4815028"/>
                <a:ext cx="729687" cy="276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CLDNN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792836" y="2785624"/>
              <a:ext cx="838724" cy="622837"/>
              <a:chOff x="1122504" y="4651566"/>
              <a:chExt cx="838724" cy="622837"/>
            </a:xfrm>
          </p:grpSpPr>
          <p:sp>
            <p:nvSpPr>
              <p:cNvPr id="18" name="文本框 17"/>
              <p:cNvSpPr txBox="1"/>
              <p:nvPr/>
            </p:nvSpPr>
            <p:spPr bwMode="auto">
              <a:xfrm>
                <a:off x="1122504" y="4651566"/>
                <a:ext cx="838724" cy="6228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wrap="squar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endParaRPr lang="zh-CN" altLang="en-US" dirty="0">
                  <a:solidFill>
                    <a:srgbClr val="0033CC"/>
                  </a:solidFill>
                  <a:latin typeface="黑体" panose="02010609060101010101" pitchFamily="49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 bwMode="auto">
              <a:xfrm>
                <a:off x="1173970" y="4815028"/>
                <a:ext cx="729687" cy="276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 anchor="ctr">
                <a:spAutoFit/>
              </a:bodyPr>
              <a:lstStyle/>
              <a:p>
                <a:pPr marL="273050" indent="-273050">
                  <a:buClr>
                    <a:schemeClr val="accent1"/>
                  </a:buClr>
                </a:pPr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CLDNN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 bwMode="auto">
            <a:xfrm>
              <a:off x="2995448" y="2089005"/>
              <a:ext cx="4754880" cy="276999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marL="273050" indent="-273050" algn="ctr">
                <a:buClr>
                  <a:schemeClr val="accent1"/>
                </a:buClr>
              </a:pPr>
              <a:r>
                <a:rPr lang="en-US" altLang="zh-CN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  LOSS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右箭头 20"/>
          <p:cNvSpPr/>
          <p:nvPr/>
        </p:nvSpPr>
        <p:spPr bwMode="auto">
          <a:xfrm>
            <a:off x="2371134" y="2730588"/>
            <a:ext cx="478900" cy="170267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 bwMode="auto">
          <a:xfrm>
            <a:off x="452698" y="2599899"/>
            <a:ext cx="1899879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rtlCol="0" anchor="ctr">
            <a:spAutoFit/>
          </a:bodyPr>
          <a:lstStyle/>
          <a:p>
            <a:pPr marL="273050" indent="-273050">
              <a:buClr>
                <a:schemeClr val="accent1"/>
              </a:buClr>
            </a:pP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HMM</a:t>
            </a:r>
            <a:r>
              <a:rPr lang="zh-CN" altLang="en-US" sz="2000" b="1" dirty="0" smtClean="0">
                <a:solidFill>
                  <a:srgbClr val="C00000"/>
                </a:solidFill>
                <a:latin typeface="+mn-ea"/>
                <a:ea typeface="+mn-ea"/>
              </a:rPr>
              <a:t>状态标签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48811" y="150792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eaLnBrk="1" hangingPunct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仍旧需要预先训练</a:t>
            </a:r>
            <a:r>
              <a:rPr lang="en-US" altLang="zh-CN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GMM-HMM</a:t>
            </a:r>
            <a:r>
              <a:rPr lang="zh-CN" altLang="en-US" sz="22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声学</a:t>
            </a:r>
            <a:r>
              <a:rPr lang="zh-CN" altLang="en-US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模型，进行</a:t>
            </a:r>
            <a:r>
              <a:rPr lang="zh-CN" altLang="en-US" sz="22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自动对齐</a:t>
            </a:r>
            <a:r>
              <a:rPr lang="zh-CN" altLang="en-US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标注，以得到</a:t>
            </a:r>
            <a:r>
              <a:rPr lang="en-US" altLang="zh-CN" sz="2200" kern="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Senones</a:t>
            </a:r>
            <a:r>
              <a:rPr lang="zh-CN" altLang="en-US" sz="2200" kern="0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标签</a:t>
            </a:r>
            <a:r>
              <a:rPr lang="zh-CN" altLang="en-US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200" kern="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2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仍旧需要子词、从左向右的拓扑结构</a:t>
            </a:r>
            <a:r>
              <a:rPr lang="zh-CN" altLang="en-US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、字典、识别</a:t>
            </a:r>
            <a:r>
              <a:rPr lang="zh-CN" altLang="en-US" sz="22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网络、语言模型、识别解码</a:t>
            </a:r>
            <a:r>
              <a:rPr lang="zh-CN" altLang="en-US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过程等。</a:t>
            </a:r>
            <a:endParaRPr lang="zh-CN" altLang="en-US" sz="2200" kern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eaLnBrk="1" hangingPunct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2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对齐的准确性</a:t>
            </a:r>
            <a:r>
              <a:rPr lang="zh-CN" altLang="en-US" sz="2200" kern="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严重</a:t>
            </a:r>
            <a:r>
              <a:rPr lang="zh-CN" altLang="en-US" sz="2200" kern="0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依赖</a:t>
            </a:r>
            <a:r>
              <a:rPr lang="zh-CN" altLang="en-US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GMM-HMM</a:t>
            </a:r>
            <a:r>
              <a:rPr lang="zh-CN" altLang="en-US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lang="zh-CN" altLang="en-US" sz="2200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的可靠性</a:t>
            </a:r>
            <a:endParaRPr lang="zh-CN" altLang="en-US" sz="2200" kern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eaLnBrk="1" hangingPunct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lang="en-US" altLang="zh-CN" sz="2200" kern="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Senones</a:t>
            </a:r>
            <a:r>
              <a:rPr lang="zh-CN" altLang="en-US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这种声学单元</a:t>
            </a:r>
            <a:r>
              <a:rPr lang="zh-CN" altLang="en-US" sz="2200" kern="0" dirty="0" smtClean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没有准确的定义</a:t>
            </a:r>
            <a:r>
              <a:rPr lang="zh-CN" altLang="en-US" sz="2200" kern="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，无法检查、无法解释</a:t>
            </a:r>
            <a:endParaRPr lang="en-US" altLang="zh-CN" sz="2200" kern="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eaLnBrk="1" hangingPunct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无法抛弃</a:t>
            </a:r>
            <a:r>
              <a:rPr kumimoji="0" lang="en-US" altLang="zh-CN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HMM</a:t>
            </a: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，性能受其制约</a:t>
            </a:r>
            <a:endParaRPr lang="en-US" altLang="zh-CN" sz="2200" kern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zh-CN" altLang="en-US" dirty="0" smtClean="0"/>
              <a:t>存在的问题</a:t>
            </a:r>
            <a:endParaRPr lang="zh-CN" altLang="en-US" dirty="0" smtClean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2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49114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eaLnBrk="1" hangingPunct="1">
              <a:lnSpc>
                <a:spcPct val="15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不训练</a:t>
            </a:r>
            <a:r>
              <a:rPr lang="en-US" altLang="zh-CN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GMM-HMM</a:t>
            </a:r>
            <a:r>
              <a:rPr lang="zh-CN" altLang="en-US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，直接训练深度神经网络模型的方法就被称之为</a:t>
            </a:r>
            <a:r>
              <a:rPr lang="zh-CN" altLang="en-US" sz="2800" kern="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端到端</a:t>
            </a:r>
            <a:r>
              <a:rPr lang="zh-CN" altLang="en-US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训练方法</a:t>
            </a:r>
            <a:endParaRPr lang="en-US" altLang="zh-CN" sz="2800" kern="0" dirty="0" smtClean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eaLnBrk="1" hangingPunct="1">
              <a:lnSpc>
                <a:spcPct val="15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端到端语音识别技术：</a:t>
            </a:r>
            <a:endParaRPr lang="en-US" altLang="zh-CN" sz="2800" kern="0" dirty="0" smtClean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CTC</a:t>
            </a:r>
            <a:r>
              <a:rPr lang="zh-CN" altLang="en-US" sz="2400" b="1" kern="0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的语音识别方法</a:t>
            </a:r>
            <a:endParaRPr lang="en-US" altLang="zh-CN" sz="2400" b="1" kern="0" dirty="0" smtClean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Attention</a:t>
            </a:r>
            <a:r>
              <a:rPr lang="zh-CN" altLang="en-US" sz="2400" b="1" kern="0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的语音识别方法</a:t>
            </a:r>
            <a:endParaRPr lang="en-US" altLang="zh-CN" sz="2400" b="1" kern="0" dirty="0" smtClean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RNN-T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的语音识别方法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基于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Conformer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</a:t>
            </a:r>
            <a:r>
              <a:rPr lang="zh-CN" altLang="en-US" sz="2400" b="1" kern="0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语音识别方法</a:t>
            </a:r>
            <a:endParaRPr lang="en-US" altLang="zh-CN" sz="2400" b="1" kern="0" dirty="0" smtClean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spcAft>
                <a:spcPts val="600"/>
              </a:spcAft>
              <a:buClrTx/>
              <a:buSzTx/>
              <a:buNone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。。。。。</a:t>
            </a:r>
            <a:endParaRPr lang="en-US" altLang="zh-CN" sz="2400" b="1" kern="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</a:pP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                     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                     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zh-CN" altLang="en-US" dirty="0" smtClean="0"/>
              <a:t>端到端训练</a:t>
            </a:r>
            <a:endParaRPr lang="zh-CN" altLang="en-US" dirty="0" smtClean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2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5995" y="2606406"/>
            <a:ext cx="7849492" cy="2041525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CTC</a:t>
            </a:r>
            <a:r>
              <a:rPr lang="zh-CN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的语音识别方法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53917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ts val="3000"/>
              </a:lnSpc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在分类环节，只要还需将每帧都识别成</a:t>
            </a:r>
            <a:r>
              <a:rPr lang="en-US" altLang="zh-CN" sz="22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Senones</a:t>
            </a: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类，就不可能真正抛弃</a:t>
            </a:r>
            <a:r>
              <a:rPr lang="en-US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HMM</a:t>
            </a:r>
            <a:r>
              <a:rPr lang="zh-CN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ts val="3000"/>
              </a:lnSpc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不识别成</a:t>
            </a:r>
            <a:r>
              <a:rPr lang="en-US" altLang="zh-CN" sz="22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Senones</a:t>
            </a: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类，识别成什么？单帧不是音素或词，只是它们的一部分</a:t>
            </a:r>
            <a:endParaRPr lang="en-US" altLang="zh-CN" sz="22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ts val="3000"/>
              </a:lnSpc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解决方案：从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识别分类</a:t>
            </a: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变成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信号检测</a:t>
            </a:r>
            <a:endParaRPr lang="en-US" altLang="zh-CN" sz="2200" dirty="0" smtClean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23232" name="组合 223231"/>
          <p:cNvGrpSpPr/>
          <p:nvPr/>
        </p:nvGrpSpPr>
        <p:grpSpPr>
          <a:xfrm>
            <a:off x="2446338" y="5291138"/>
            <a:ext cx="3498601" cy="459661"/>
            <a:chOff x="2446338" y="5156914"/>
            <a:chExt cx="3498601" cy="459661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4314125" y="5335240"/>
            <a:ext cx="2286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778" name="Equation" r:id="rId1" imgW="2743200" imgH="3048000" progId="Equation.DSMT4">
                    <p:embed/>
                  </p:oleObj>
                </mc:Choice>
                <mc:Fallback>
                  <p:oleObj name="Equation" r:id="rId1" imgW="2743200" imgH="3048000" progId="Equation.DSMT4">
                    <p:embed/>
                    <p:pic>
                      <p:nvPicPr>
                        <p:cNvPr id="0" name="图片 4587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4125" y="5335240"/>
                          <a:ext cx="228600" cy="254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4746173" y="5335240"/>
            <a:ext cx="2286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779" name="Equation" r:id="rId3" imgW="2743200" imgH="3048000" progId="Equation.DSMT4">
                    <p:embed/>
                  </p:oleObj>
                </mc:Choice>
                <mc:Fallback>
                  <p:oleObj name="Equation" r:id="rId3" imgW="2743200" imgH="3048000" progId="Equation.DSMT4">
                    <p:embed/>
                    <p:pic>
                      <p:nvPicPr>
                        <p:cNvPr id="0" name="图片 4587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6173" y="5335240"/>
                          <a:ext cx="228600" cy="254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2446338" y="5158501"/>
            <a:ext cx="3048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780" name="Equation" r:id="rId4" imgW="152400" imgH="228600" progId="Equation.DSMT4">
                    <p:embed/>
                  </p:oleObj>
                </mc:Choice>
                <mc:Fallback>
                  <p:oleObj name="Equation" r:id="rId4" imgW="152400" imgH="228600" progId="Equation.DSMT4">
                    <p:embed/>
                    <p:pic>
                      <p:nvPicPr>
                        <p:cNvPr id="0" name="图片 4587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6338" y="5158501"/>
                          <a:ext cx="3048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2873375" y="5156914"/>
            <a:ext cx="355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781" name="Equation" r:id="rId6" imgW="177800" imgH="228600" progId="Equation.DSMT4">
                    <p:embed/>
                  </p:oleObj>
                </mc:Choice>
                <mc:Fallback>
                  <p:oleObj name="Equation" r:id="rId6" imgW="177800" imgH="228600" progId="Equation.DSMT4">
                    <p:embed/>
                    <p:pic>
                      <p:nvPicPr>
                        <p:cNvPr id="0" name="图片 4587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3375" y="5156914"/>
                          <a:ext cx="3556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3338830" y="5157687"/>
            <a:ext cx="3302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782" name="Equation" r:id="rId8" imgW="165100" imgH="228600" progId="">
                    <p:embed/>
                  </p:oleObj>
                </mc:Choice>
                <mc:Fallback>
                  <p:oleObj name="Equation" r:id="rId8" imgW="165100" imgH="228600" progId="">
                    <p:embed/>
                    <p:pic>
                      <p:nvPicPr>
                        <p:cNvPr id="0" name="图片 4587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8830" y="5157687"/>
                          <a:ext cx="3302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5048001" y="5157192"/>
            <a:ext cx="533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783" name="Equation" r:id="rId10" imgW="6400800" imgH="5486400" progId="Equation.DSMT4">
                    <p:embed/>
                  </p:oleObj>
                </mc:Choice>
                <mc:Fallback>
                  <p:oleObj name="Equation" r:id="rId10" imgW="6400800" imgH="5486400" progId="Equation.DSMT4">
                    <p:embed/>
                    <p:pic>
                      <p:nvPicPr>
                        <p:cNvPr id="0" name="图片 4587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8001" y="5157192"/>
                          <a:ext cx="5334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5589339" y="5157192"/>
            <a:ext cx="355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784" name="Equation" r:id="rId12" imgW="4267200" imgH="5486400" progId="Equation.DSMT4">
                    <p:embed/>
                  </p:oleObj>
                </mc:Choice>
                <mc:Fallback>
                  <p:oleObj name="Equation" r:id="rId12" imgW="4267200" imgH="5486400" progId="Equation.DSMT4">
                    <p:embed/>
                    <p:pic>
                      <p:nvPicPr>
                        <p:cNvPr id="0" name="图片 4587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9339" y="5157192"/>
                          <a:ext cx="3556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/>
          </p:nvGraphicFramePr>
          <p:xfrm>
            <a:off x="3814763" y="5159375"/>
            <a:ext cx="355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785" name="Equation" r:id="rId14" imgW="4267200" imgH="5486400" progId="Equation.DSMT4">
                    <p:embed/>
                  </p:oleObj>
                </mc:Choice>
                <mc:Fallback>
                  <p:oleObj name="Equation" r:id="rId14" imgW="4267200" imgH="5486400" progId="Equation.DSMT4">
                    <p:embed/>
                    <p:pic>
                      <p:nvPicPr>
                        <p:cNvPr id="0" name="图片 4587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4763" y="5159375"/>
                          <a:ext cx="3556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左大括号 1"/>
          <p:cNvSpPr/>
          <p:nvPr/>
        </p:nvSpPr>
        <p:spPr bwMode="auto">
          <a:xfrm>
            <a:off x="2446229" y="5092118"/>
            <a:ext cx="152280" cy="345103"/>
          </a:xfrm>
          <a:prstGeom prst="lef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428820" y="4025144"/>
            <a:ext cx="1673397" cy="608587"/>
            <a:chOff x="2428820" y="3857364"/>
            <a:chExt cx="1673397" cy="608587"/>
          </a:xfrm>
        </p:grpSpPr>
        <p:sp>
          <p:nvSpPr>
            <p:cNvPr id="23" name="左大括号 22"/>
            <p:cNvSpPr/>
            <p:nvPr/>
          </p:nvSpPr>
          <p:spPr bwMode="auto">
            <a:xfrm rot="5400000" flipV="1">
              <a:off x="3045864" y="3409598"/>
              <a:ext cx="439309" cy="1673397"/>
            </a:xfrm>
            <a:prstGeom prst="leftBrace">
              <a:avLst/>
            </a:prstGeom>
            <a:noFill/>
            <a:ln w="222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 bwMode="auto">
            <a:xfrm>
              <a:off x="3235013" y="3857364"/>
              <a:ext cx="37863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rtlCol="0" anchor="ctr">
              <a:spAutoFit/>
            </a:bodyPr>
            <a:lstStyle/>
            <a:p>
              <a:pPr marL="273050" indent="-273050">
                <a:buClr>
                  <a:schemeClr val="accent1"/>
                </a:buClr>
              </a:pPr>
              <a:r>
                <a:rPr lang="en-US" altLang="zh-CN" sz="16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ao</a:t>
              </a:r>
              <a:endPara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28821" y="4506026"/>
            <a:ext cx="1119722" cy="420427"/>
            <a:chOff x="2428821" y="4371802"/>
            <a:chExt cx="1119722" cy="420427"/>
          </a:xfrm>
        </p:grpSpPr>
        <p:sp>
          <p:nvSpPr>
            <p:cNvPr id="22" name="左大括号 21"/>
            <p:cNvSpPr/>
            <p:nvPr/>
          </p:nvSpPr>
          <p:spPr bwMode="auto">
            <a:xfrm rot="5400000" flipV="1">
              <a:off x="2852156" y="4095843"/>
              <a:ext cx="273051" cy="1119722"/>
            </a:xfrm>
            <a:prstGeom prst="leftBrace">
              <a:avLst/>
            </a:prstGeom>
            <a:noFill/>
            <a:ln w="222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 bwMode="auto">
            <a:xfrm>
              <a:off x="2915905" y="4371802"/>
              <a:ext cx="338554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rtlCol="0" anchor="ctr">
              <a:spAutoFit/>
            </a:bodyPr>
            <a:lstStyle/>
            <a:p>
              <a:pPr marL="273050" indent="-273050">
                <a:buClr>
                  <a:schemeClr val="accent1"/>
                </a:buClr>
              </a:pPr>
              <a:r>
                <a:rPr lang="en-US" altLang="zh-CN" sz="12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</a:t>
              </a:r>
              <a:endPara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28822" y="4834595"/>
            <a:ext cx="683494" cy="366075"/>
            <a:chOff x="2428822" y="4700371"/>
            <a:chExt cx="683494" cy="366075"/>
          </a:xfrm>
        </p:grpSpPr>
        <p:sp>
          <p:nvSpPr>
            <p:cNvPr id="21" name="左大括号 20"/>
            <p:cNvSpPr/>
            <p:nvPr/>
          </p:nvSpPr>
          <p:spPr bwMode="auto">
            <a:xfrm rot="5400000" flipV="1">
              <a:off x="2660074" y="4614204"/>
              <a:ext cx="220990" cy="683494"/>
            </a:xfrm>
            <a:prstGeom prst="leftBrace">
              <a:avLst/>
            </a:prstGeom>
            <a:noFill/>
            <a:ln w="222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 bwMode="auto">
            <a:xfrm>
              <a:off x="2707578" y="4700371"/>
              <a:ext cx="338554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rtlCol="0" anchor="ctr">
              <a:spAutoFit/>
            </a:bodyPr>
            <a:lstStyle/>
            <a:p>
              <a:pPr marL="273050" indent="-273050">
                <a:buClr>
                  <a:schemeClr val="accent1"/>
                </a:buClr>
              </a:pPr>
              <a:r>
                <a:rPr lang="en-US" altLang="zh-CN" sz="12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</a:t>
              </a:r>
              <a:endPara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425722" y="5104441"/>
            <a:ext cx="386916" cy="297688"/>
            <a:chOff x="2425722" y="4970217"/>
            <a:chExt cx="386916" cy="297688"/>
          </a:xfrm>
        </p:grpSpPr>
        <p:sp>
          <p:nvSpPr>
            <p:cNvPr id="3" name="左大括号 2"/>
            <p:cNvSpPr/>
            <p:nvPr/>
          </p:nvSpPr>
          <p:spPr bwMode="auto">
            <a:xfrm rot="5400000" flipV="1">
              <a:off x="2474584" y="5070810"/>
              <a:ext cx="148233" cy="245957"/>
            </a:xfrm>
            <a:prstGeom prst="leftBrace">
              <a:avLst/>
            </a:prstGeom>
            <a:noFill/>
            <a:ln w="222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 bwMode="auto">
            <a:xfrm>
              <a:off x="2474084" y="4970217"/>
              <a:ext cx="338554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rtlCol="0" anchor="ctr">
              <a:spAutoFit/>
            </a:bodyPr>
            <a:lstStyle/>
            <a:p>
              <a:pPr marL="273050" indent="-273050">
                <a:buClr>
                  <a:schemeClr val="accent1"/>
                </a:buClr>
              </a:pPr>
              <a:r>
                <a:rPr lang="en-US" altLang="zh-CN" sz="12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</a:t>
              </a:r>
              <a:endPara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3233" name="组合 223232"/>
          <p:cNvGrpSpPr/>
          <p:nvPr/>
        </p:nvGrpSpPr>
        <p:grpSpPr>
          <a:xfrm>
            <a:off x="2421829" y="3615481"/>
            <a:ext cx="2120896" cy="714870"/>
            <a:chOff x="2421829" y="3481257"/>
            <a:chExt cx="2120896" cy="714870"/>
          </a:xfrm>
        </p:grpSpPr>
        <p:sp>
          <p:nvSpPr>
            <p:cNvPr id="35" name="左大括号 34"/>
            <p:cNvSpPr/>
            <p:nvPr/>
          </p:nvSpPr>
          <p:spPr bwMode="auto">
            <a:xfrm rot="5400000" flipV="1">
              <a:off x="3167536" y="2820938"/>
              <a:ext cx="629482" cy="2120896"/>
            </a:xfrm>
            <a:prstGeom prst="leftBrace">
              <a:avLst/>
            </a:prstGeom>
            <a:noFill/>
            <a:ln w="222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 bwMode="auto">
            <a:xfrm>
              <a:off x="3488081" y="3481257"/>
              <a:ext cx="37863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rtlCol="0" anchor="ctr">
              <a:spAutoFit/>
            </a:bodyPr>
            <a:lstStyle/>
            <a:p>
              <a:pPr marL="273050" indent="-273050">
                <a:buClr>
                  <a:schemeClr val="accent1"/>
                </a:buClr>
              </a:pPr>
              <a:r>
                <a:rPr lang="en-US" altLang="zh-CN" sz="16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ao</a:t>
              </a:r>
              <a:endPara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在中间序列中，额外地引入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blank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’-’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符号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检测的结果将是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spike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（尖峰）的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序列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不再需要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senones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这种子词基元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3" descr="这里写图片描述"/>
          <p:cNvPicPr>
            <a:picLocks noChangeAspect="1" noChangeArrowheads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24" y="3268999"/>
            <a:ext cx="7534530" cy="272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95262" y="1251685"/>
            <a:ext cx="8015287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ts val="3000"/>
              </a:lnSpc>
              <a:spcBef>
                <a:spcPts val="18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在两个输出符号间可以有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blank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’-’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 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3000"/>
              </a:lnSpc>
              <a:spcBef>
                <a:spcPts val="180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如输入</a:t>
            </a:r>
            <a:r>
              <a:rPr lang="zh-CN" altLang="en-US" sz="1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六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帧，输出为</a:t>
            </a:r>
            <a:r>
              <a:rPr lang="zh-CN" altLang="en-US" sz="1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个符号的序列 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abc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</a:t>
            </a: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3000"/>
              </a:lnSpc>
              <a:spcBef>
                <a:spcPts val="180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识别器输入</a:t>
            </a: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3000"/>
              </a:lnSpc>
              <a:spcBef>
                <a:spcPts val="180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识别器（网络）的输出序列可以是</a:t>
            </a:r>
            <a:endParaRPr lang="zh-CN" altLang="en-US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2" indent="0">
              <a:lnSpc>
                <a:spcPts val="3000"/>
              </a:lnSpc>
              <a:spcBef>
                <a:spcPts val="1800"/>
              </a:spcBef>
              <a:buClrTx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“ 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a-b-c-”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“ -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a--bc”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“ 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a-b--c”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‘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aa-b-c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’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......</a:t>
            </a: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2" indent="0">
              <a:lnSpc>
                <a:spcPts val="3000"/>
              </a:lnSpc>
              <a:spcBef>
                <a:spcPts val="1800"/>
              </a:spcBef>
              <a:buClrTx/>
              <a:buFont typeface="Wingdings" panose="05000000000000000000" pitchFamily="2" charset="2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latinLnBrk="0">
              <a:lnSpc>
                <a:spcPts val="3000"/>
              </a:lnSpc>
              <a:spcBef>
                <a:spcPts val="6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：采用的识别器网络？</a:t>
            </a:r>
            <a:endParaRPr lang="en-US" altLang="zh-CN" sz="22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 latinLnBrk="0">
              <a:lnSpc>
                <a:spcPts val="3000"/>
              </a:lnSpc>
              <a:spcBef>
                <a:spcPts val="60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LSTM</a:t>
            </a: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 latinLnBrk="0">
              <a:lnSpc>
                <a:spcPts val="3000"/>
              </a:lnSpc>
              <a:spcBef>
                <a:spcPts val="60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LDNN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不同，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CTC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是整体映射，所以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LSTM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的输入是整个语音特征序列，而不是拼接帧</a:t>
            </a: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03208" y="2492693"/>
            <a:ext cx="2705169" cy="463193"/>
            <a:chOff x="2446338" y="5156914"/>
            <a:chExt cx="2705169" cy="463193"/>
          </a:xfrm>
        </p:grpSpPr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2446338" y="5158501"/>
            <a:ext cx="3048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Equation" r:id="rId1" imgW="152400" imgH="228600" progId="Equation.DSMT4">
                    <p:embed/>
                  </p:oleObj>
                </mc:Choice>
                <mc:Fallback>
                  <p:oleObj name="Equation" r:id="rId1" imgW="152400" imgH="228600" progId="Equation.DSMT4">
                    <p:embed/>
                    <p:pic>
                      <p:nvPicPr>
                        <p:cNvPr id="0" name="图片 4587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6338" y="5158501"/>
                          <a:ext cx="3048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2873375" y="5156914"/>
            <a:ext cx="355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Equation" r:id="rId3" imgW="177800" imgH="228600" progId="Equation.DSMT4">
                    <p:embed/>
                  </p:oleObj>
                </mc:Choice>
                <mc:Fallback>
                  <p:oleObj name="Equation" r:id="rId3" imgW="177800" imgH="228600" progId="Equation.DSMT4">
                    <p:embed/>
                    <p:pic>
                      <p:nvPicPr>
                        <p:cNvPr id="0" name="图片 4587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3375" y="5156914"/>
                          <a:ext cx="3556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3338830" y="5157687"/>
            <a:ext cx="3302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Equation" r:id="rId5" imgW="165100" imgH="228600" progId="">
                    <p:embed/>
                  </p:oleObj>
                </mc:Choice>
                <mc:Fallback>
                  <p:oleObj name="Equation" r:id="rId5" imgW="165100" imgH="228600" progId="">
                    <p:embed/>
                    <p:pic>
                      <p:nvPicPr>
                        <p:cNvPr id="0" name="图片 4587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8830" y="5157687"/>
                          <a:ext cx="3302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4316482" y="5157192"/>
            <a:ext cx="33528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Equation" r:id="rId7" imgW="165100" imgH="228600" progId="Equation.DSMT4">
                    <p:embed/>
                  </p:oleObj>
                </mc:Choice>
                <mc:Fallback>
                  <p:oleObj name="Equation" r:id="rId7" imgW="165100" imgH="228600" progId="Equation.DSMT4">
                    <p:embed/>
                    <p:pic>
                      <p:nvPicPr>
                        <p:cNvPr id="0" name="图片 4587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6482" y="5157192"/>
                          <a:ext cx="33528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/>
          </p:nvGraphicFramePr>
          <p:xfrm>
            <a:off x="4800987" y="5162907"/>
            <a:ext cx="35052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Equation" r:id="rId9" imgW="165100" imgH="228600" progId="Equation.DSMT4">
                    <p:embed/>
                  </p:oleObj>
                </mc:Choice>
                <mc:Fallback>
                  <p:oleObj name="Equation" r:id="rId9" imgW="165100" imgH="228600" progId="Equation.DSMT4">
                    <p:embed/>
                    <p:pic>
                      <p:nvPicPr>
                        <p:cNvPr id="0" name="图片 4587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987" y="5162907"/>
                          <a:ext cx="35052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3814763" y="5159375"/>
            <a:ext cx="355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" name="Equation" r:id="rId11" imgW="4267200" imgH="5486400" progId="Equation.DSMT4">
                    <p:embed/>
                  </p:oleObj>
                </mc:Choice>
                <mc:Fallback>
                  <p:oleObj name="Equation" r:id="rId11" imgW="4267200" imgH="5486400" progId="Equation.DSMT4">
                    <p:embed/>
                    <p:pic>
                      <p:nvPicPr>
                        <p:cNvPr id="0" name="图片 4587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4763" y="5159375"/>
                          <a:ext cx="3556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85082" y="1453917"/>
            <a:ext cx="8229076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ts val="3000"/>
              </a:lnSpc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：能预先得到</a:t>
            </a: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标注么（带</a:t>
            </a:r>
            <a:r>
              <a:rPr lang="en-US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blank</a:t>
            </a: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输出符号序列）？</a:t>
            </a:r>
            <a:endParaRPr lang="en-US" altLang="zh-CN" sz="22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3000"/>
              </a:lnSpc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不能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，什么时候检出哪个符号无法预知</a:t>
            </a: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3000"/>
              </a:lnSpc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考虑</a:t>
            </a:r>
            <a:r>
              <a:rPr lang="zh-CN" altLang="en-US" sz="1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所有可能的检出结果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2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18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abc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”, 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需要遍历所有合理的中间序列：‘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-aa-b-c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’、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‘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a--b-c-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’、 ‘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--a-bb-cc-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......</a:t>
            </a: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3000"/>
              </a:lnSpc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定义串映射函数</a:t>
            </a:r>
            <a:r>
              <a:rPr lang="en-US" altLang="zh-CN" sz="1800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去掉输入串中的重复项和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blank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，如：</a:t>
            </a: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3000"/>
              </a:lnSpc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2">
              <a:lnSpc>
                <a:spcPts val="3000"/>
              </a:lnSpc>
              <a:buClr>
                <a:srgbClr val="000000"/>
              </a:buClr>
              <a:buNone/>
              <a:defRPr/>
            </a:pP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3000"/>
              </a:lnSpc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对最终输出（标签）序列 </a:t>
            </a:r>
            <a:r>
              <a:rPr lang="en-US" altLang="zh-CN" sz="18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需遍历的序列为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953420" y="4387516"/>
          <a:ext cx="2692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84" name="Equation" r:id="rId1" imgW="32308800" imgH="4876800" progId="Equation.DSMT4">
                  <p:embed/>
                </p:oleObj>
              </mc:Choice>
              <mc:Fallback>
                <p:oleObj name="Equation" r:id="rId1" imgW="32308800" imgH="4876800" progId="Equation.DSMT4">
                  <p:embed/>
                  <p:pic>
                    <p:nvPicPr>
                      <p:cNvPr id="0" name="图片 4597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3420" y="4387516"/>
                        <a:ext cx="26924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139621" y="5670367"/>
          <a:ext cx="6635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85" name="Equation" r:id="rId3" imgW="10668000" imgH="5486400" progId="Equation.DSMT4">
                  <p:embed/>
                </p:oleObj>
              </mc:Choice>
              <mc:Fallback>
                <p:oleObj name="Equation" r:id="rId3" imgW="10668000" imgH="5486400" progId="Equation.DSMT4">
                  <p:embed/>
                  <p:pic>
                    <p:nvPicPr>
                      <p:cNvPr id="0" name="图片 4597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621" y="5670367"/>
                        <a:ext cx="663575" cy="341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DNN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的结构</a:t>
            </a:r>
            <a:endParaRPr lang="en-US" altLang="zh-CN" sz="2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4"/>
          <p:cNvGraphicFramePr>
            <a:graphicFrameLocks noChangeAspect="1"/>
          </p:cNvGraphicFramePr>
          <p:nvPr/>
        </p:nvGraphicFramePr>
        <p:xfrm>
          <a:off x="4861091" y="3068960"/>
          <a:ext cx="3860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68" name="" r:id="rId1" imgW="1930400" imgH="228600" progId="Equation.3">
                  <p:embed/>
                </p:oleObj>
              </mc:Choice>
              <mc:Fallback>
                <p:oleObj name="" r:id="rId1" imgW="1930400" imgH="228600" progId="Equation.3">
                  <p:embed/>
                  <p:pic>
                    <p:nvPicPr>
                      <p:cNvPr id="0" name="图片 4505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091" y="3068960"/>
                        <a:ext cx="3860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8"/>
          <p:cNvGraphicFramePr>
            <a:graphicFrameLocks noChangeAspect="1"/>
          </p:cNvGraphicFramePr>
          <p:nvPr/>
        </p:nvGraphicFramePr>
        <p:xfrm>
          <a:off x="4861091" y="4503147"/>
          <a:ext cx="2768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69" name="" r:id="rId3" imgW="1384300" imgH="228600" progId="Equation.3">
                  <p:embed/>
                </p:oleObj>
              </mc:Choice>
              <mc:Fallback>
                <p:oleObj name="" r:id="rId3" imgW="1384300" imgH="228600" progId="Equation.3">
                  <p:embed/>
                  <p:pic>
                    <p:nvPicPr>
                      <p:cNvPr id="0" name="图片 4505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091" y="4503147"/>
                        <a:ext cx="2768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043608" y="2406189"/>
            <a:ext cx="3386138" cy="3327067"/>
            <a:chOff x="1043608" y="2406189"/>
            <a:chExt cx="3386138" cy="332706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406189"/>
              <a:ext cx="3386138" cy="3267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 bwMode="auto">
            <a:xfrm>
              <a:off x="2339752" y="5516562"/>
              <a:ext cx="1152128" cy="21669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95263" y="1453916"/>
            <a:ext cx="8229076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ts val="3000"/>
              </a:lnSpc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：如何训练模型</a:t>
            </a:r>
            <a:endParaRPr lang="en-US" altLang="zh-CN" sz="22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4000"/>
              </a:lnSpc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优化</a:t>
            </a: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4000"/>
              </a:lnSpc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endParaRPr lang="en-US" altLang="zh-CN" sz="1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4000"/>
              </a:lnSpc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CTC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方法</a:t>
            </a:r>
            <a:r>
              <a:rPr lang="en-US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----</a:t>
            </a:r>
            <a:r>
              <a:rPr lang="zh-CN" altLang="en-US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遍历</a:t>
            </a:r>
            <a:r>
              <a:rPr lang="en-US" altLang="zh-CN" sz="1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CTC</a:t>
            </a:r>
            <a:r>
              <a:rPr lang="zh-CN" altLang="en-US" sz="1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路径集合</a:t>
            </a:r>
            <a:endParaRPr lang="zh-CN" altLang="en-US" sz="1800" dirty="0" smtClean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037066" y="2059192"/>
          <a:ext cx="17811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08" name="Equation" r:id="rId1" imgW="28651200" imgH="7315200" progId="Equation.DSMT4">
                  <p:embed/>
                </p:oleObj>
              </mc:Choice>
              <mc:Fallback>
                <p:oleObj name="Equation" r:id="rId1" imgW="28651200" imgH="7315200" progId="Equation.DSMT4">
                  <p:embed/>
                  <p:pic>
                    <p:nvPicPr>
                      <p:cNvPr id="0" name="图片 4608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7066" y="2059192"/>
                        <a:ext cx="1781175" cy="455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403016" y="2579193"/>
          <a:ext cx="27066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09" name="Equation" r:id="rId3" imgW="43586400" imgH="8839200" progId="Equation.DSMT4">
                  <p:embed/>
                </p:oleObj>
              </mc:Choice>
              <mc:Fallback>
                <p:oleObj name="Equation" r:id="rId3" imgW="43586400" imgH="8839200" progId="Equation.DSMT4">
                  <p:embed/>
                  <p:pic>
                    <p:nvPicPr>
                      <p:cNvPr id="0" name="图片 4608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016" y="2579193"/>
                        <a:ext cx="2706687" cy="549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572056" y="3193232"/>
          <a:ext cx="6635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85" name="Equation" r:id="rId5" imgW="10668000" imgH="5486400" progId="Equation.DSMT4">
                  <p:embed/>
                </p:oleObj>
              </mc:Choice>
              <mc:Fallback>
                <p:oleObj name="Equation" r:id="rId5" imgW="10668000" imgH="5486400" progId="Equation.DSMT4">
                  <p:embed/>
                  <p:pic>
                    <p:nvPicPr>
                      <p:cNvPr id="0" name="图片 4597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56" y="3193232"/>
                        <a:ext cx="663575" cy="341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endParaRPr lang="en-US" altLang="zh-CN" sz="240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Connectionist temporal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神经网络的</a:t>
            </a:r>
            <a:r>
              <a:rPr lang="zh-CN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时序信号分类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解决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seq2seq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问题。输入信号序列，输出标签序列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一般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在输入序列映射到输出序列的过程中，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不要求序列基元间的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对齐关系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5661248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Graves, Alex , Santiago </a:t>
            </a:r>
            <a:r>
              <a:rPr lang="en-US" altLang="zh-CN" sz="12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Fernández</a:t>
            </a: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F. Gomez . "Connectionist temporal classification: Labelling unsegmented sequence data with recurrent neural networks." International Conference on Machine Learning ACM, 2006.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如何训练？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在语音识别器训练阶段，由于遍历所有合理的中间检出结果序列，损失函数直接考察输出标签序列，所以可以认为整个识别模型不再分成两部分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设输入序列为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对应的标签序列为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有              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则损失函数应为如下交叉熵形式：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spcBef>
                <a:spcPct val="0"/>
              </a:spcBef>
              <a:buClrTx/>
              <a:buSzTx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021013" y="3535174"/>
          <a:ext cx="1371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38" name="Equation" r:id="rId1" imgW="21945600" imgH="5486400" progId="Equation.DSMT4">
                  <p:embed/>
                </p:oleObj>
              </mc:Choice>
              <mc:Fallback>
                <p:oleObj name="Equation" r:id="rId1" imgW="21945600" imgH="5486400" progId="Equation.DSMT4">
                  <p:embed/>
                  <p:pic>
                    <p:nvPicPr>
                      <p:cNvPr id="0" name="图片 4618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1013" y="3535174"/>
                        <a:ext cx="13716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381125" y="3981450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39" name="Equation" r:id="rId3" imgW="15849600" imgH="4876800" progId="Equation.DSMT4">
                  <p:embed/>
                </p:oleObj>
              </mc:Choice>
              <mc:Fallback>
                <p:oleObj name="Equation" r:id="rId3" imgW="15849600" imgH="4876800" progId="Equation.DSMT4">
                  <p:embed/>
                  <p:pic>
                    <p:nvPicPr>
                      <p:cNvPr id="0" name="图片 4618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125" y="3981450"/>
                        <a:ext cx="990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127875" y="3544218"/>
          <a:ext cx="12747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40" name="Equation" r:id="rId5" imgW="20421600" imgH="5486400" progId="Equation.DSMT4">
                  <p:embed/>
                </p:oleObj>
              </mc:Choice>
              <mc:Fallback>
                <p:oleObj name="Equation" r:id="rId5" imgW="20421600" imgH="5486400" progId="Equation.DSMT4">
                  <p:embed/>
                  <p:pic>
                    <p:nvPicPr>
                      <p:cNvPr id="0" name="图片 46183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27875" y="3544218"/>
                        <a:ext cx="1274763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249488" y="4686300"/>
          <a:ext cx="3987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41" name="Equation" r:id="rId7" imgW="47853600" imgH="8534400" progId="Equation.DSMT4">
                  <p:embed/>
                </p:oleObj>
              </mc:Choice>
              <mc:Fallback>
                <p:oleObj name="Equation" r:id="rId7" imgW="47853600" imgH="8534400" progId="Equation.DSMT4">
                  <p:embed/>
                  <p:pic>
                    <p:nvPicPr>
                      <p:cNvPr id="0" name="图片 46184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9488" y="4686300"/>
                        <a:ext cx="3987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          为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路径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损失可以表示为：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spcBef>
                <a:spcPts val="18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如何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计算损失函数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？如何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计算梯度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ts val="3500"/>
              </a:lnSpc>
              <a:buNone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414463" y="1543050"/>
          <a:ext cx="7048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59" name="Equation" r:id="rId1" imgW="11277600" imgH="5486400" progId="Equation.DSMT4">
                  <p:embed/>
                </p:oleObj>
              </mc:Choice>
              <mc:Fallback>
                <p:oleObj name="Equation" r:id="rId1" imgW="11277600" imgH="5486400" progId="Equation.DSMT4">
                  <p:embed/>
                  <p:pic>
                    <p:nvPicPr>
                      <p:cNvPr id="0" name="图片 4628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14463" y="1543050"/>
                        <a:ext cx="7048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476977" y="3811087"/>
          <a:ext cx="4524583" cy="73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60" name="Equation" r:id="rId3" imgW="2286000" imgH="368300" progId="Equation.DSMT4">
                  <p:embed/>
                </p:oleObj>
              </mc:Choice>
              <mc:Fallback>
                <p:oleObj name="Equation" r:id="rId3" imgW="2286000" imgH="368300" progId="Equation.DSMT4">
                  <p:embed/>
                  <p:pic>
                    <p:nvPicPr>
                      <p:cNvPr id="0" name="图片 46285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6977" y="3811087"/>
                        <a:ext cx="4524583" cy="73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769608" y="2306638"/>
          <a:ext cx="28003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61" name="Equation" r:id="rId5" imgW="44805600" imgH="8839200" progId="Equation.DSMT4">
                  <p:embed/>
                </p:oleObj>
              </mc:Choice>
              <mc:Fallback>
                <p:oleObj name="Equation" r:id="rId5" imgW="44805600" imgH="8839200" progId="Equation.DSMT4">
                  <p:embed/>
                  <p:pic>
                    <p:nvPicPr>
                      <p:cNvPr id="0" name="图片 46286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9608" y="2306638"/>
                        <a:ext cx="280035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378416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计算损失函数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对特定的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路径</a:t>
            </a:r>
            <a:r>
              <a:rPr lang="el-GR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可以遍历，因而可以计算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然而，计算量非常大，也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方便进行梯度计算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这一问题与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HMM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的第一个问题非常类似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可以同样设计一个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前后向算法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来求解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    为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时刻 符号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上的网络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输出（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之后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>
              <a:lnSpc>
                <a:spcPts val="32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非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blank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符号，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实际上有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2n+1/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个符号，包含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blank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lnSpc>
                <a:spcPts val="3200"/>
              </a:lnSpc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举例：若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=’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’,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则共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个符号（状态）：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ts val="3500"/>
              </a:lnSpc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ts val="3500"/>
              </a:lnSpc>
              <a:buNone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294489" y="2027791"/>
          <a:ext cx="1028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880" name="Equation" r:id="rId1" imgW="16459200" imgH="4876800" progId="Equation.DSMT4">
                  <p:embed/>
                </p:oleObj>
              </mc:Choice>
              <mc:Fallback>
                <p:oleObj name="Equation" r:id="rId1" imgW="16459200" imgH="4876800" progId="Equation.DSMT4">
                  <p:embed/>
                  <p:pic>
                    <p:nvPicPr>
                      <p:cNvPr id="0" name="图片 4638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94489" y="2027791"/>
                        <a:ext cx="10287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759069" y="3744111"/>
          <a:ext cx="355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881" name="Equation" r:id="rId3" imgW="4267200" imgH="5791200" progId="Equation.DSMT4">
                  <p:embed/>
                </p:oleObj>
              </mc:Choice>
              <mc:Fallback>
                <p:oleObj name="Equation" r:id="rId3" imgW="4267200" imgH="5791200" progId="Equation.DSMT4">
                  <p:embed/>
                  <p:pic>
                    <p:nvPicPr>
                      <p:cNvPr id="0" name="图片 4638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9069" y="3744111"/>
                        <a:ext cx="3556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457888" y="5448883"/>
          <a:ext cx="4228224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032"/>
                <a:gridCol w="604032"/>
                <a:gridCol w="604032"/>
                <a:gridCol w="604032"/>
                <a:gridCol w="604032"/>
                <a:gridCol w="604032"/>
                <a:gridCol w="604032"/>
              </a:tblGrid>
              <a:tr h="278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8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则定义前向变量，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时刻是符号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的概率：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且有如下初值：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递推所有时刻所有符号上的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ts val="3500"/>
              </a:lnSpc>
              <a:buNone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ts val="3500"/>
              </a:lnSpc>
              <a:buNone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3174487" y="3929062"/>
            <a:ext cx="2795025" cy="1363217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514220" y="2103467"/>
          <a:ext cx="3187835" cy="899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04" name="Equation" r:id="rId2" imgW="37795200" imgH="10668000" progId="Equation.DSMT4">
                  <p:embed/>
                </p:oleObj>
              </mc:Choice>
              <mc:Fallback>
                <p:oleObj name="Equation" r:id="rId2" imgW="37795200" imgH="10668000" progId="Equation.DSMT4">
                  <p:embed/>
                  <p:pic>
                    <p:nvPicPr>
                      <p:cNvPr id="0" name="图片 46490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14220" y="2103467"/>
                        <a:ext cx="3187835" cy="899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730371" y="5629845"/>
          <a:ext cx="7207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05" name="Equation" r:id="rId4" imgW="8534400" imgH="5486400" progId="Equation.DSMT4">
                  <p:embed/>
                </p:oleObj>
              </mc:Choice>
              <mc:Fallback>
                <p:oleObj name="Equation" r:id="rId4" imgW="8534400" imgH="5486400" progId="Equation.DSMT4">
                  <p:embed/>
                  <p:pic>
                    <p:nvPicPr>
                      <p:cNvPr id="0" name="图片 46490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0371" y="5629845"/>
                        <a:ext cx="720725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23528" y="1471814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23850" lvl="1" indent="0">
              <a:lnSpc>
                <a:spcPts val="3500"/>
              </a:lnSpc>
              <a:buNone/>
              <a:defRPr/>
            </a:pPr>
            <a:r>
              <a:rPr lang="zh-CN" altLang="en-US" sz="2000" dirty="0" smtClean="0"/>
              <a:t>与</a:t>
            </a:r>
            <a:r>
              <a:rPr lang="en-US" altLang="zh-CN" sz="2000" dirty="0" smtClean="0"/>
              <a:t>HMM</a:t>
            </a:r>
            <a:r>
              <a:rPr lang="zh-CN" altLang="en-US" sz="2000" dirty="0" smtClean="0"/>
              <a:t>不同，并非无跨越转移，</a:t>
            </a:r>
            <a:r>
              <a:rPr lang="zh-CN" altLang="zh-CN" sz="2000" dirty="0" smtClean="0"/>
              <a:t>前</a:t>
            </a:r>
            <a:r>
              <a:rPr lang="zh-CN" altLang="zh-CN" sz="2000" dirty="0"/>
              <a:t>向变量的递推过程如</a:t>
            </a:r>
            <a:r>
              <a:rPr lang="zh-CN" altLang="zh-CN" sz="2000" dirty="0" smtClean="0"/>
              <a:t>图所</a:t>
            </a:r>
            <a:r>
              <a:rPr lang="zh-CN" altLang="zh-CN" sz="2000" dirty="0"/>
              <a:t>示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 smtClean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 smtClean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 smtClean="0"/>
          </a:p>
          <a:p>
            <a:pPr marL="685800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zh-CN" sz="2000" b="1" dirty="0" smtClean="0"/>
              <a:t>每</a:t>
            </a:r>
            <a:r>
              <a:rPr lang="zh-CN" altLang="zh-CN" sz="2000" b="1" dirty="0"/>
              <a:t>相邻两个非</a:t>
            </a:r>
            <a:r>
              <a:rPr lang="en-US" altLang="zh-CN" sz="2000" b="1" dirty="0"/>
              <a:t>blank</a:t>
            </a:r>
            <a:r>
              <a:rPr lang="zh-CN" altLang="zh-CN" sz="2000" b="1" dirty="0"/>
              <a:t>符号间都要有一个</a:t>
            </a:r>
            <a:r>
              <a:rPr lang="en-US" altLang="zh-CN" sz="2000" b="1" dirty="0"/>
              <a:t>blank</a:t>
            </a:r>
            <a:r>
              <a:rPr lang="zh-CN" altLang="zh-CN" sz="2000" b="1" dirty="0" smtClean="0"/>
              <a:t>符号</a:t>
            </a:r>
            <a:r>
              <a:rPr lang="en-US" altLang="zh-CN" sz="2000" b="1" dirty="0" smtClean="0"/>
              <a:t>;</a:t>
            </a:r>
            <a:endParaRPr lang="en-US" altLang="zh-CN" sz="2000" b="1" dirty="0"/>
          </a:p>
          <a:p>
            <a:pPr marL="685800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/>
              <a:t>每个</a:t>
            </a:r>
            <a:r>
              <a:rPr lang="en-US" altLang="zh-CN" sz="2000" b="1" dirty="0" smtClean="0"/>
              <a:t>blank</a:t>
            </a:r>
            <a:r>
              <a:rPr lang="zh-CN" altLang="en-US" sz="2000" b="1" dirty="0" smtClean="0"/>
              <a:t>符号只能转移到本身和下一个非</a:t>
            </a:r>
            <a:r>
              <a:rPr lang="en-US" altLang="zh-CN" sz="2000" b="1" dirty="0" smtClean="0"/>
              <a:t>blank</a:t>
            </a:r>
            <a:r>
              <a:rPr lang="zh-CN" altLang="en-US" sz="2000" b="1" dirty="0" smtClean="0"/>
              <a:t>符号</a:t>
            </a:r>
            <a:endParaRPr lang="en-US" altLang="zh-CN" sz="2000" b="1" dirty="0" smtClean="0"/>
          </a:p>
          <a:p>
            <a:pPr marL="685800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/>
              <a:t>非</a:t>
            </a:r>
            <a:r>
              <a:rPr lang="en-US" altLang="zh-CN" sz="2000" b="1" dirty="0" smtClean="0"/>
              <a:t>blank</a:t>
            </a:r>
            <a:r>
              <a:rPr lang="zh-CN" altLang="en-US" sz="2000" b="1" dirty="0" smtClean="0"/>
              <a:t>符号可以转移到本身，下一个</a:t>
            </a:r>
            <a:r>
              <a:rPr lang="en-US" altLang="zh-CN" sz="2000" b="1" dirty="0" smtClean="0"/>
              <a:t>blank</a:t>
            </a:r>
            <a:r>
              <a:rPr lang="zh-CN" altLang="en-US" sz="2000" b="1" dirty="0" smtClean="0"/>
              <a:t>符号和</a:t>
            </a:r>
            <a:r>
              <a:rPr lang="zh-CN" altLang="en-US" sz="2000" b="1" dirty="0"/>
              <a:t>下一个非</a:t>
            </a:r>
            <a:r>
              <a:rPr lang="en-US" altLang="zh-CN" sz="2000" b="1" dirty="0"/>
              <a:t>blank</a:t>
            </a:r>
            <a:r>
              <a:rPr lang="zh-CN" altLang="en-US" sz="2000" b="1" dirty="0"/>
              <a:t>符号</a:t>
            </a:r>
            <a:endParaRPr lang="en-US" altLang="zh-CN" sz="2000" b="1" dirty="0" smtClean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 smtClean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691680" y="4077071"/>
            <a:ext cx="1106042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54" y="2023392"/>
            <a:ext cx="4557478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AutoShape 50"/>
          <p:cNvSpPr>
            <a:spLocks noChangeArrowheads="1"/>
          </p:cNvSpPr>
          <p:nvPr/>
        </p:nvSpPr>
        <p:spPr bwMode="auto">
          <a:xfrm>
            <a:off x="1089382" y="3225730"/>
            <a:ext cx="1205359" cy="720080"/>
          </a:xfrm>
          <a:prstGeom prst="wedgeRoundRectCallout">
            <a:avLst>
              <a:gd name="adj1" fmla="val 94470"/>
              <a:gd name="adj2" fmla="val -119233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endParaRPr lang="en-US" altLang="zh-CN" sz="18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符号</a:t>
            </a:r>
            <a:endParaRPr lang="zh-CN" altLang="en-US" sz="18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50"/>
          <p:cNvSpPr>
            <a:spLocks noChangeArrowheads="1"/>
          </p:cNvSpPr>
          <p:nvPr/>
        </p:nvSpPr>
        <p:spPr bwMode="auto">
          <a:xfrm>
            <a:off x="747834" y="1917911"/>
            <a:ext cx="1205359" cy="720080"/>
          </a:xfrm>
          <a:prstGeom prst="wedgeRoundRectCallout">
            <a:avLst>
              <a:gd name="adj1" fmla="val 126201"/>
              <a:gd name="adj2" fmla="val -9605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18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lank</a:t>
            </a:r>
            <a:endParaRPr lang="en-US" altLang="zh-CN" sz="18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符号</a:t>
            </a:r>
            <a:endParaRPr lang="zh-CN" altLang="en-US" sz="18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7005157" y="2033135"/>
            <a:ext cx="309880" cy="26301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rtlCol="0" anchor="ctr">
            <a:spAutoFit/>
          </a:bodyPr>
          <a:lstStyle/>
          <a:p>
            <a:pPr marL="273050" indent="-273050" latinLnBrk="0">
              <a:spcBef>
                <a:spcPts val="500"/>
              </a:spcBef>
              <a:buClr>
                <a:schemeClr val="accent1"/>
              </a:buClr>
            </a:pPr>
            <a:r>
              <a:rPr lang="en-US" altLang="zh-CN" sz="2000" dirty="0" smtClean="0">
                <a:solidFill>
                  <a:srgbClr val="0033CC"/>
                </a:solidFill>
                <a:latin typeface="黑体" panose="02010609060101010101" pitchFamily="49" charset="-122"/>
              </a:rPr>
              <a:t>1</a:t>
            </a:r>
            <a:endParaRPr lang="en-US" altLang="zh-CN" sz="20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indent="-273050" latinLnBrk="0">
              <a:spcBef>
                <a:spcPts val="500"/>
              </a:spcBef>
              <a:buClr>
                <a:schemeClr val="accent1"/>
              </a:buClr>
            </a:pP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0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indent="-273050" latinLnBrk="0">
              <a:spcBef>
                <a:spcPts val="500"/>
              </a:spcBef>
              <a:buClr>
                <a:schemeClr val="accent1"/>
              </a:buClr>
            </a:pP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0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indent="-273050" latinLnBrk="0">
              <a:spcBef>
                <a:spcPts val="500"/>
              </a:spcBef>
              <a:buClr>
                <a:schemeClr val="accent1"/>
              </a:buClr>
            </a:pP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0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indent="-273050" latinLnBrk="0">
              <a:spcBef>
                <a:spcPts val="500"/>
              </a:spcBef>
              <a:buClr>
                <a:schemeClr val="accent1"/>
              </a:buClr>
            </a:pP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20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indent="-273050" latinLnBrk="0">
              <a:spcBef>
                <a:spcPts val="500"/>
              </a:spcBef>
              <a:buClr>
                <a:schemeClr val="accent1"/>
              </a:buClr>
            </a:pP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20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indent="-273050" latinLnBrk="0">
              <a:spcBef>
                <a:spcPts val="500"/>
              </a:spcBef>
              <a:buClr>
                <a:schemeClr val="accent1"/>
              </a:buClr>
            </a:pP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  <p:bldP spid="8" grpId="0" animBg="1"/>
      <p:bldP spid="11" grpId="0" animBg="1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52907" y="1484784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indent="0">
              <a:lnSpc>
                <a:spcPts val="3500"/>
              </a:lnSpc>
              <a:buNone/>
              <a:defRPr/>
            </a:pPr>
            <a:r>
              <a:rPr lang="zh-CN" altLang="en-US" sz="2000" dirty="0" smtClean="0"/>
              <a:t>与</a:t>
            </a:r>
            <a:r>
              <a:rPr lang="en-US" altLang="zh-CN" sz="2000" dirty="0" smtClean="0"/>
              <a:t>HMM</a:t>
            </a:r>
            <a:r>
              <a:rPr lang="zh-CN" altLang="en-US" sz="2000" dirty="0" smtClean="0"/>
              <a:t>不同，并非无跨越</a:t>
            </a:r>
            <a:r>
              <a:rPr lang="zh-CN" altLang="zh-CN" sz="2000" dirty="0" smtClean="0"/>
              <a:t>递</a:t>
            </a:r>
            <a:r>
              <a:rPr lang="zh-CN" altLang="zh-CN" sz="2000" dirty="0"/>
              <a:t>推</a:t>
            </a:r>
            <a:r>
              <a:rPr lang="zh-CN" altLang="zh-CN" sz="2000" dirty="0" smtClean="0"/>
              <a:t>关系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 smtClean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/>
          </a:p>
          <a:p>
            <a:pPr lvl="1" indent="0">
              <a:lnSpc>
                <a:spcPts val="3500"/>
              </a:lnSpc>
              <a:buNone/>
              <a:defRPr/>
            </a:pPr>
            <a:r>
              <a:rPr lang="zh-CN" altLang="zh-CN" sz="2000" dirty="0" smtClean="0"/>
              <a:t>且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 indent="0">
              <a:lnSpc>
                <a:spcPts val="3500"/>
              </a:lnSpc>
              <a:buNone/>
              <a:defRPr/>
            </a:pPr>
            <a:endParaRPr lang="en-US" altLang="zh-CN" sz="2000" dirty="0"/>
          </a:p>
          <a:p>
            <a:pPr lvl="1" indent="0">
              <a:lnSpc>
                <a:spcPts val="3500"/>
              </a:lnSpc>
              <a:buNone/>
              <a:defRPr/>
            </a:pPr>
            <a:r>
              <a:rPr lang="zh-CN" altLang="zh-CN" sz="2000" dirty="0" smtClean="0"/>
              <a:t>根据</a:t>
            </a:r>
            <a:r>
              <a:rPr lang="zh-CN" altLang="zh-CN" sz="2000" dirty="0"/>
              <a:t>序列中最后一个符号是或不是</a:t>
            </a:r>
            <a:r>
              <a:rPr lang="en-US" altLang="zh-CN" sz="2000" dirty="0"/>
              <a:t>blank</a:t>
            </a:r>
            <a:r>
              <a:rPr lang="zh-CN" altLang="zh-CN" sz="2000" dirty="0"/>
              <a:t>，如下计算</a:t>
            </a:r>
            <a:endParaRPr lang="en-US" altLang="zh-CN" sz="2000" dirty="0" smtClean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691680" y="4077071"/>
            <a:ext cx="1106042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80" y="2152352"/>
            <a:ext cx="5992061" cy="1012172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2794047" y="3576376"/>
            <a:ext cx="3789574" cy="672082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697956" y="5239267"/>
          <a:ext cx="3009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25" name="Equation" r:id="rId3" imgW="48158400" imgH="6096000" progId="Equation.DSMT4">
                  <p:embed/>
                </p:oleObj>
              </mc:Choice>
              <mc:Fallback>
                <p:oleObj name="Equation" r:id="rId3" imgW="48158400" imgH="6096000" progId="Equation.DSMT4">
                  <p:embed/>
                  <p:pic>
                    <p:nvPicPr>
                      <p:cNvPr id="0" name="图片 4659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7956" y="5239267"/>
                        <a:ext cx="30099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50"/>
          <p:cNvSpPr>
            <a:spLocks noChangeArrowheads="1"/>
          </p:cNvSpPr>
          <p:nvPr/>
        </p:nvSpPr>
        <p:spPr bwMode="auto">
          <a:xfrm>
            <a:off x="5707856" y="1161543"/>
            <a:ext cx="1975885" cy="720080"/>
          </a:xfrm>
          <a:prstGeom prst="wedgeRoundRectCallout">
            <a:avLst>
              <a:gd name="adj1" fmla="val 24796"/>
              <a:gd name="adj2" fmla="val 113886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把相邻的同类符号用</a:t>
            </a:r>
            <a:r>
              <a:rPr lang="en-US" altLang="zh-CN" sz="1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blank</a:t>
            </a:r>
            <a:r>
              <a:rPr lang="zh-CN" altLang="en-US" sz="1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分开</a:t>
            </a:r>
            <a:endParaRPr lang="zh-CN" altLang="en-US" sz="18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95263" y="1445528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0" lvl="1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/>
              <a:t> </a:t>
            </a:r>
            <a:r>
              <a:rPr lang="zh-CN" altLang="zh-CN" sz="2000" dirty="0" smtClean="0"/>
              <a:t>采用同样的方式定义</a:t>
            </a:r>
            <a:r>
              <a:rPr lang="zh-CN" altLang="en-US" sz="2000" dirty="0" smtClean="0"/>
              <a:t>和计算</a:t>
            </a:r>
            <a:r>
              <a:rPr lang="zh-CN" altLang="zh-CN" sz="2000" dirty="0" smtClean="0"/>
              <a:t>后向变量</a:t>
            </a:r>
            <a:r>
              <a:rPr lang="en-US" altLang="zh-CN" sz="2000" dirty="0" smtClean="0"/>
              <a:t>          </a:t>
            </a:r>
            <a:r>
              <a:rPr lang="zh-CN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/>
              <a:t>计算梯度</a:t>
            </a:r>
            <a:endParaRPr lang="en-US" altLang="zh-CN" sz="2400" dirty="0" smtClean="0"/>
          </a:p>
          <a:p>
            <a:pPr marL="1143000" lvl="1">
              <a:lnSpc>
                <a:spcPts val="3500"/>
              </a:lnSpc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/>
              <a:t>只要</a:t>
            </a:r>
            <a:r>
              <a:rPr lang="zh-CN" altLang="en-US" sz="2000" dirty="0"/>
              <a:t>能够</a:t>
            </a:r>
            <a:r>
              <a:rPr lang="zh-CN" altLang="en-US" sz="2000" dirty="0" smtClean="0"/>
              <a:t>计算              </a:t>
            </a:r>
            <a:endParaRPr lang="en-US" altLang="zh-CN" sz="2000" dirty="0" smtClean="0"/>
          </a:p>
          <a:p>
            <a:pPr marL="1143000" lvl="1">
              <a:lnSpc>
                <a:spcPts val="3500"/>
              </a:lnSpc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/>
              <a:t>有：</a:t>
            </a:r>
            <a:endParaRPr lang="en-US" altLang="zh-CN" sz="2000" dirty="0" smtClean="0"/>
          </a:p>
          <a:p>
            <a:pPr marL="1143000" lvl="1">
              <a:lnSpc>
                <a:spcPts val="3500"/>
              </a:lnSpc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如果能够计算出                        ，就可以用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BPTT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算法进行参数更新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200400" y="2972689"/>
          <a:ext cx="137160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61" name="Equation" r:id="rId1" imgW="18897600" imgH="9448800" progId="Equation.DSMT4">
                  <p:embed/>
                </p:oleObj>
              </mc:Choice>
              <mc:Fallback>
                <p:oleObj name="Equation" r:id="rId1" imgW="18897600" imgH="9448800" progId="Equation.DSMT4">
                  <p:embed/>
                  <p:pic>
                    <p:nvPicPr>
                      <p:cNvPr id="0" name="图片 4669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972689"/>
                        <a:ext cx="1371600" cy="696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612425" y="1513762"/>
          <a:ext cx="6191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62" name="Equation" r:id="rId3" imgW="8534400" imgH="5486400" progId="Equation.DSMT4">
                  <p:embed/>
                </p:oleObj>
              </mc:Choice>
              <mc:Fallback>
                <p:oleObj name="Equation" r:id="rId3" imgW="8534400" imgH="5486400" progId="Equation.DSMT4">
                  <p:embed/>
                  <p:pic>
                    <p:nvPicPr>
                      <p:cNvPr id="0" name="图片 4669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2425" y="1513762"/>
                        <a:ext cx="619125" cy="40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320182" y="2095370"/>
          <a:ext cx="108426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63" name="Equation" r:id="rId5" imgW="14935200" imgH="9448800" progId="Equation.DSMT4">
                  <p:embed/>
                </p:oleObj>
              </mc:Choice>
              <mc:Fallback>
                <p:oleObj name="Equation" r:id="rId5" imgW="14935200" imgH="9448800" progId="Equation.DSMT4">
                  <p:embed/>
                  <p:pic>
                    <p:nvPicPr>
                      <p:cNvPr id="0" name="图片 4669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182" y="2095370"/>
                        <a:ext cx="1084263" cy="698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175107" y="3815550"/>
          <a:ext cx="40052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64" name="Equation" r:id="rId7" imgW="55168800" imgH="10972800" progId="Equation.DSMT4">
                  <p:embed/>
                </p:oleObj>
              </mc:Choice>
              <mc:Fallback>
                <p:oleObj name="Equation" r:id="rId7" imgW="55168800" imgH="10972800" progId="Equation.DSMT4">
                  <p:embed/>
                  <p:pic>
                    <p:nvPicPr>
                      <p:cNvPr id="0" name="图片 4669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107" y="3815550"/>
                        <a:ext cx="4005263" cy="809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325201" y="4788854"/>
          <a:ext cx="13716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65" name="Equation" r:id="rId9" imgW="18897600" imgH="10363200" progId="Equation.DSMT4">
                  <p:embed/>
                </p:oleObj>
              </mc:Choice>
              <mc:Fallback>
                <p:oleObj name="Equation" r:id="rId9" imgW="18897600" imgH="10363200" progId="Equation.DSMT4">
                  <p:embed/>
                  <p:pic>
                    <p:nvPicPr>
                      <p:cNvPr id="0" name="图片 4669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5201" y="4788854"/>
                        <a:ext cx="1371600" cy="763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0" lvl="1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/>
              <a:t>易证：</a:t>
            </a:r>
            <a:endParaRPr lang="en-US" altLang="zh-CN" sz="2000" dirty="0" smtClean="0"/>
          </a:p>
          <a:p>
            <a:pPr marL="1143000" lvl="1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endParaRPr lang="en-US" altLang="zh-CN" sz="2000" dirty="0"/>
          </a:p>
          <a:p>
            <a:pPr marL="1143000" lvl="1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endParaRPr lang="en-US" altLang="zh-CN" sz="2000" dirty="0" smtClean="0"/>
          </a:p>
          <a:p>
            <a:pPr marL="1143000" lvl="1">
              <a:lnSpc>
                <a:spcPts val="35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/>
              <a:t>从而推知</a:t>
            </a:r>
            <a:endParaRPr lang="en-US" altLang="zh-CN" sz="2000" dirty="0" smtClean="0"/>
          </a:p>
          <a:p>
            <a:pPr lvl="1" indent="0">
              <a:lnSpc>
                <a:spcPts val="3500"/>
              </a:lnSpc>
              <a:buNone/>
              <a:defRPr/>
            </a:pPr>
            <a:r>
              <a:rPr lang="en-US" altLang="zh-CN" sz="2000" dirty="0" smtClean="0"/>
              <a:t> </a:t>
            </a:r>
            <a:endParaRPr lang="en-US" altLang="zh-CN" sz="2400" dirty="0" smtClean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750089" y="1987175"/>
          <a:ext cx="3140075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979" name="Equation" r:id="rId1" imgW="43281600" imgH="13106400" progId="Equation.DSMT4">
                  <p:embed/>
                </p:oleObj>
              </mc:Choice>
              <mc:Fallback>
                <p:oleObj name="Equation" r:id="rId1" imgW="43281600" imgH="13106400" progId="Equation.DSMT4">
                  <p:embed/>
                  <p:pic>
                    <p:nvPicPr>
                      <p:cNvPr id="0" name="图片 4679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089" y="1987175"/>
                        <a:ext cx="3140075" cy="969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871532" y="3723294"/>
          <a:ext cx="2897188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980" name="Equation" r:id="rId3" imgW="39928800" imgH="13106400" progId="Equation.DSMT4">
                  <p:embed/>
                </p:oleObj>
              </mc:Choice>
              <mc:Fallback>
                <p:oleObj name="Equation" r:id="rId3" imgW="39928800" imgH="13106400" progId="Equation.DSMT4">
                  <p:embed/>
                  <p:pic>
                    <p:nvPicPr>
                      <p:cNvPr id="0" name="图片 4679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532" y="3723294"/>
                        <a:ext cx="2897188" cy="969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164556" y="4979006"/>
          <a:ext cx="46005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981" name="Equation" r:id="rId5" imgW="63398400" imgH="12192000" progId="Equation.DSMT4">
                  <p:embed/>
                </p:oleObj>
              </mc:Choice>
              <mc:Fallback>
                <p:oleObj name="Equation" r:id="rId5" imgW="63398400" imgH="12192000" progId="Equation.DSMT4">
                  <p:embed/>
                  <p:pic>
                    <p:nvPicPr>
                      <p:cNvPr id="0" name="图片 4679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4556" y="4979006"/>
                        <a:ext cx="4600575" cy="901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DNN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的结构</a:t>
            </a:r>
            <a:endParaRPr lang="en-US" altLang="zh-CN" sz="2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激活函数：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sigmoid</a:t>
            </a:r>
            <a:r>
              <a:rPr lang="en-US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or   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ReLU</a:t>
            </a:r>
            <a:endParaRPr lang="en-US" altLang="zh-CN" sz="2200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altLang="zh-CN" sz="2200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endParaRPr lang="en-US" altLang="zh-CN" sz="2200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输出层：</a:t>
            </a:r>
            <a:r>
              <a:rPr lang="en-US" altLang="zh-CN" sz="2200" dirty="0" err="1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softmax</a:t>
            </a:r>
            <a:endParaRPr lang="en-US" altLang="zh-CN" sz="2200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endParaRPr lang="en-US" altLang="zh-CN" sz="2200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目标函数：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CE  or  </a:t>
            </a:r>
            <a:r>
              <a:rPr lang="en-US" altLang="zh-CN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MSE</a:t>
            </a:r>
            <a:endParaRPr lang="en-US" altLang="zh-CN" sz="2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94328" y="2708920"/>
          <a:ext cx="1803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98" name="" r:id="rId1" imgW="901065" imgH="393700" progId="Equation.3">
                  <p:embed/>
                </p:oleObj>
              </mc:Choice>
              <mc:Fallback>
                <p:oleObj name="" r:id="rId1" imgW="901065" imgH="393700" progId="Equation.3">
                  <p:embed/>
                  <p:pic>
                    <p:nvPicPr>
                      <p:cNvPr id="0" name="图片 4515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4328" y="2708920"/>
                        <a:ext cx="18034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716016" y="2899420"/>
          <a:ext cx="21320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99" name="" r:id="rId3" imgW="1066165" imgH="203200" progId="Equation.3">
                  <p:embed/>
                </p:oleObj>
              </mc:Choice>
              <mc:Fallback>
                <p:oleObj name="" r:id="rId3" imgW="1066165" imgH="203200" progId="Equation.3">
                  <p:embed/>
                  <p:pic>
                    <p:nvPicPr>
                      <p:cNvPr id="0" name="图片 4515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2899420"/>
                        <a:ext cx="2132012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419872" y="4001007"/>
          <a:ext cx="3683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00" name="" r:id="rId5" imgW="1841500" imgH="647700" progId="Equation.3">
                  <p:embed/>
                </p:oleObj>
              </mc:Choice>
              <mc:Fallback>
                <p:oleObj name="" r:id="rId5" imgW="1841500" imgH="647700" progId="Equation.3">
                  <p:embed/>
                  <p:pic>
                    <p:nvPicPr>
                      <p:cNvPr id="0" name="图片 4515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4001007"/>
                        <a:ext cx="36830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491880" y="5963733"/>
          <a:ext cx="2844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01" name="" r:id="rId7" imgW="1422400" imgH="292100" progId="Equation.3">
                  <p:embed/>
                </p:oleObj>
              </mc:Choice>
              <mc:Fallback>
                <p:oleObj name="" r:id="rId7" imgW="1422400" imgH="292100" progId="Equation.3">
                  <p:embed/>
                  <p:pic>
                    <p:nvPicPr>
                      <p:cNvPr id="0" name="图片 4516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5963733"/>
                        <a:ext cx="28448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30731" y="138879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/>
              <a:t>考虑到</a:t>
            </a:r>
            <a:endParaRPr lang="en-US" altLang="zh-CN" sz="2400" dirty="0" smtClean="0"/>
          </a:p>
          <a:p>
            <a:pPr indent="0">
              <a:lnSpc>
                <a:spcPts val="3500"/>
              </a:lnSpc>
              <a:buNone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从而有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024858" y="2119006"/>
          <a:ext cx="2832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00" name="Equation" r:id="rId1" imgW="39014400" imgH="12192000" progId="Equation.DSMT4">
                  <p:embed/>
                </p:oleObj>
              </mc:Choice>
              <mc:Fallback>
                <p:oleObj name="Equation" r:id="rId1" imgW="39014400" imgH="12192000" progId="Equation.DSMT4">
                  <p:embed/>
                  <p:pic>
                    <p:nvPicPr>
                      <p:cNvPr id="0" name="图片 4689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858" y="2119006"/>
                        <a:ext cx="2832100" cy="901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980408" y="4385578"/>
          <a:ext cx="29210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01" name="Equation" r:id="rId3" imgW="40233600" imgH="10972800" progId="Equation.DSMT4">
                  <p:embed/>
                </p:oleObj>
              </mc:Choice>
              <mc:Fallback>
                <p:oleObj name="Equation" r:id="rId3" imgW="40233600" imgH="10972800" progId="Equation.DSMT4">
                  <p:embed/>
                  <p:pic>
                    <p:nvPicPr>
                      <p:cNvPr id="0" name="图片 4690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0408" y="4385578"/>
                        <a:ext cx="2921000" cy="811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95263" y="1462305"/>
            <a:ext cx="8229076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ts val="3000"/>
              </a:lnSpc>
              <a:buClr>
                <a:srgbClr val="FF33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：识别</a:t>
            </a:r>
            <a:endParaRPr lang="en-US" altLang="zh-CN" sz="22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4000"/>
              </a:lnSpc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       ，选择概率最大的                                  ，做为识别结果</a:t>
            </a:r>
            <a:endParaRPr lang="en-US" altLang="zh-CN" sz="16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4000"/>
              </a:lnSpc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例如直接输出字母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序列。</a:t>
            </a:r>
            <a:endParaRPr lang="en-US" altLang="zh-CN" sz="16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4000"/>
              </a:lnSpc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在语音识别中。一般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分两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步完成：</a:t>
            </a:r>
            <a:endParaRPr lang="en-US" altLang="zh-CN" sz="16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885950" lvl="3" indent="-285750">
              <a:lnSpc>
                <a:spcPts val="4000"/>
              </a:lnSpc>
              <a:buClr>
                <a:srgbClr val="0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第一步计算</a:t>
            </a:r>
            <a:endParaRPr lang="en-US" altLang="zh-CN" sz="16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885950" lvl="3" indent="-285750">
              <a:lnSpc>
                <a:spcPts val="4000"/>
              </a:lnSpc>
              <a:buClr>
                <a:srgbClr val="0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第二步</a:t>
            </a:r>
            <a:r>
              <a: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Viterbi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解码，并融合语言模型</a:t>
            </a:r>
            <a:endParaRPr lang="en-US" altLang="zh-CN" sz="16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288484" y="3670080"/>
          <a:ext cx="33178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27" name="Equation" r:id="rId1" imgW="4572000" imgH="6096000" progId="Equation.DSMT4">
                  <p:embed/>
                </p:oleObj>
              </mc:Choice>
              <mc:Fallback>
                <p:oleObj name="Equation" r:id="rId1" imgW="4572000" imgH="6096000" progId="Equation.DSMT4">
                  <p:embed/>
                  <p:pic>
                    <p:nvPicPr>
                      <p:cNvPr id="0" name="图片 470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8484" y="3670080"/>
                        <a:ext cx="331788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967976" y="1991628"/>
          <a:ext cx="33178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28" name="Equation" r:id="rId3" imgW="4572000" imgH="6096000" progId="Equation.DSMT4">
                  <p:embed/>
                </p:oleObj>
              </mc:Choice>
              <mc:Fallback>
                <p:oleObj name="Equation" r:id="rId3" imgW="4572000" imgH="6096000" progId="Equation.DSMT4">
                  <p:embed/>
                  <p:pic>
                    <p:nvPicPr>
                      <p:cNvPr id="0" name="图片 470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7976" y="1991628"/>
                        <a:ext cx="331788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867346" y="2047451"/>
          <a:ext cx="17113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29" name="Equation" r:id="rId4" imgW="23469600" imgH="7620000" progId="Equation.DSMT4">
                  <p:embed/>
                </p:oleObj>
              </mc:Choice>
              <mc:Fallback>
                <p:oleObj name="Equation" r:id="rId4" imgW="23469600" imgH="7620000" progId="Equation.DSMT4">
                  <p:embed/>
                  <p:pic>
                    <p:nvPicPr>
                      <p:cNvPr id="0" name="图片 470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346" y="2047451"/>
                        <a:ext cx="1711325" cy="563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5995" y="2606406"/>
            <a:ext cx="7849492" cy="2041525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Attention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的语音识别技术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CTC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损失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可能会鼓励某些不合理的检出序列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尽管训练时，不需要再训练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HMM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模型，但识别时还是在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HMM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框架下实现，仍旧分成两步，并用到不同来源的模型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统计语言模型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个想法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：用一个时序网络分析输入序列，用另一个网络产生输出序列。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能否同时包含两个处理时序信息的网络，并联合训练？</a:t>
            </a:r>
            <a:endParaRPr lang="en-US" altLang="zh-CN" sz="2400" spc="-80" dirty="0" smtClean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编码器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解码器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）模型。</a:t>
            </a:r>
            <a:endParaRPr lang="zh-CN"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12839" y="2060848"/>
          <a:ext cx="52673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45" name="" r:id="rId1" imgW="10277475" imgH="6400800" progId="Visio.Drawing.15">
                  <p:embed/>
                </p:oleObj>
              </mc:Choice>
              <mc:Fallback>
                <p:oleObj name="" r:id="rId1" imgW="10277475" imgH="6400800" progId="Visio.Drawing.15">
                  <p:embed/>
                  <p:pic>
                    <p:nvPicPr>
                      <p:cNvPr id="0" name="图片 47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9" y="2060848"/>
                        <a:ext cx="5267325" cy="327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112838" y="5559177"/>
            <a:ext cx="6768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编码器</a:t>
            </a:r>
            <a:r>
              <a:rPr lang="en-US" altLang="zh-CN" sz="2400" dirty="0">
                <a:latin typeface="Times New Roman" panose="02020603050405020304" pitchFamily="18" charset="0"/>
              </a:rPr>
              <a:t>-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解码器模型（</a:t>
            </a:r>
            <a:r>
              <a:rPr lang="en-US" altLang="zh-CN" sz="2400" dirty="0">
                <a:latin typeface="Times New Roman" panose="02020603050405020304" pitchFamily="18" charset="0"/>
              </a:rPr>
              <a:t>Encoder-Decoder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endParaRPr lang="zh-CN" altLang="en-US" sz="2400" dirty="0"/>
          </a:p>
        </p:txBody>
      </p:sp>
      <p:sp>
        <p:nvSpPr>
          <p:cNvPr id="8" name="AutoShape 50"/>
          <p:cNvSpPr>
            <a:spLocks noChangeArrowheads="1"/>
          </p:cNvSpPr>
          <p:nvPr/>
        </p:nvSpPr>
        <p:spPr bwMode="auto">
          <a:xfrm>
            <a:off x="6297415" y="4581128"/>
            <a:ext cx="1584176" cy="656772"/>
          </a:xfrm>
          <a:prstGeom prst="wedgeRoundRectCallout">
            <a:avLst>
              <a:gd name="adj1" fmla="val -106046"/>
              <a:gd name="adj2" fmla="val 12956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zh-CN" sz="1800" dirty="0" smtClean="0"/>
              <a:t>输入序列长度为</a:t>
            </a:r>
            <a:r>
              <a:rPr lang="en-US" altLang="zh-CN" sz="1800" dirty="0" smtClean="0"/>
              <a:t>N</a:t>
            </a:r>
            <a:endParaRPr lang="zh-CN" altLang="en-US" sz="18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50"/>
          <p:cNvSpPr>
            <a:spLocks noChangeArrowheads="1"/>
          </p:cNvSpPr>
          <p:nvPr/>
        </p:nvSpPr>
        <p:spPr bwMode="auto">
          <a:xfrm>
            <a:off x="6729463" y="1439590"/>
            <a:ext cx="1584176" cy="656772"/>
          </a:xfrm>
          <a:prstGeom prst="wedgeRoundRectCallout">
            <a:avLst>
              <a:gd name="adj1" fmla="val -134448"/>
              <a:gd name="adj2" fmla="val 45000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zh-CN" sz="1800" dirty="0" smtClean="0"/>
              <a:t>输</a:t>
            </a:r>
            <a:r>
              <a:rPr lang="zh-CN" altLang="en-US" sz="1800" dirty="0" smtClean="0"/>
              <a:t>出</a:t>
            </a:r>
            <a:r>
              <a:rPr lang="zh-CN" altLang="zh-CN" sz="1800" dirty="0" smtClean="0"/>
              <a:t>序列长度为</a:t>
            </a:r>
            <a:r>
              <a:rPr lang="en-US" altLang="zh-CN" sz="1800" dirty="0" smtClean="0"/>
              <a:t>I</a:t>
            </a:r>
            <a:endParaRPr lang="zh-CN" altLang="en-US" sz="18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50"/>
          <p:cNvSpPr>
            <a:spLocks noChangeArrowheads="1"/>
          </p:cNvSpPr>
          <p:nvPr/>
        </p:nvSpPr>
        <p:spPr bwMode="auto">
          <a:xfrm>
            <a:off x="5931016" y="3357563"/>
            <a:ext cx="2499920" cy="418641"/>
          </a:xfrm>
          <a:prstGeom prst="wedgeRoundRectCallout">
            <a:avLst>
              <a:gd name="adj1" fmla="val -90192"/>
              <a:gd name="adj2" fmla="val 15387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zh-CN" sz="2000" dirty="0"/>
              <a:t>编码</a:t>
            </a:r>
            <a:r>
              <a:rPr lang="zh-CN" altLang="zh-CN" sz="2000" dirty="0" smtClean="0"/>
              <a:t>向量</a:t>
            </a:r>
            <a:endParaRPr lang="zh-CN" altLang="en-US" sz="20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 bwMode="auto">
          <a:xfrm>
            <a:off x="4848837" y="2087999"/>
            <a:ext cx="396000" cy="28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square" lIns="0" rIns="0" rtlCol="0" anchor="ctr">
            <a:spAutoFit/>
          </a:bodyPr>
          <a:lstStyle/>
          <a:p>
            <a:pPr marL="273050" indent="-273050" algn="ctr">
              <a:buClr>
                <a:schemeClr val="accent1"/>
              </a:buClr>
            </a:pP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4001549" y="3573258"/>
            <a:ext cx="243280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 lIns="0" tIns="0" rIns="0" bIns="0" rtlCol="0" anchor="ctr">
            <a:spAutoFit/>
          </a:bodyPr>
          <a:lstStyle/>
          <a:p>
            <a:pPr marL="273050" indent="-273050" algn="ctr">
              <a:buClr>
                <a:schemeClr val="accent1"/>
              </a:buClr>
            </a:pP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编码器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解码器模型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Encoder-Decoder Model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）由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编码器和解码器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个网络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组成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编码器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将输入序列映射到一个</a:t>
            </a:r>
            <a:r>
              <a:rPr lang="zh-CN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指定长度的向量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，解码器将指定长度的向量解码为真实的</a:t>
            </a:r>
            <a:r>
              <a:rPr lang="zh-CN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标签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序列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解决了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对齐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问题，不再需要识别网络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没有</a:t>
            </a:r>
            <a:r>
              <a:rPr lang="en-US" altLang="zh-CN" sz="2400" spc="-80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conditional independence </a:t>
            </a:r>
            <a:r>
              <a:rPr lang="en-US" altLang="zh-CN" sz="2400" spc="-8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assumption</a:t>
            </a:r>
            <a:endParaRPr lang="en-US" altLang="zh-CN" sz="2400" spc="-80" dirty="0" smtClean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编码器和解码器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LSTM/RNN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spc="-80" dirty="0" smtClean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zh-CN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735261" y="5733256"/>
            <a:ext cx="7816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Bahdanau</a:t>
            </a: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D, Cho K, </a:t>
            </a:r>
            <a:r>
              <a:rPr lang="en-US" altLang="zh-CN" sz="12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 Neural machine translation by jointly learning to align and translate[J]. </a:t>
            </a:r>
            <a:r>
              <a:rPr lang="en-US" altLang="zh-CN" sz="12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arXiv:1409.0473, 2014.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187131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ts val="35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编码器（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部分：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一般采用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pooling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机制来压缩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矩阵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到固定长度的向量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endParaRPr lang="en-US" altLang="zh-CN" sz="24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zh-CN" sz="2400" dirty="0"/>
              <a:t>解码器（</a:t>
            </a:r>
            <a:r>
              <a:rPr lang="en-US" altLang="zh-CN" sz="2400" dirty="0"/>
              <a:t>Decoder</a:t>
            </a:r>
            <a:r>
              <a:rPr lang="zh-CN" altLang="zh-CN" sz="2400" dirty="0"/>
              <a:t>）</a:t>
            </a:r>
            <a:r>
              <a:rPr lang="zh-CN" altLang="zh-CN" sz="2400" dirty="0" smtClean="0"/>
              <a:t>部分：</a:t>
            </a:r>
            <a:endParaRPr lang="en-US" altLang="zh-CN" sz="2400" dirty="0" smtClean="0"/>
          </a:p>
          <a:p>
            <a:pPr marL="685800">
              <a:lnSpc>
                <a:spcPts val="35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dirty="0" smtClean="0"/>
          </a:p>
          <a:p>
            <a:pPr marL="685800">
              <a:lnSpc>
                <a:spcPts val="35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/>
              <a:t>此框架存在问题：</a:t>
            </a:r>
            <a:endParaRPr lang="en-US" altLang="zh-CN" sz="2400" dirty="0" smtClean="0"/>
          </a:p>
          <a:p>
            <a:pPr lvl="2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dirty="0" smtClean="0">
                <a:latin typeface="+mn-ea"/>
                <a:ea typeface="+mn-ea"/>
              </a:rPr>
              <a:t>必须</a:t>
            </a:r>
            <a:r>
              <a:rPr lang="zh-CN" altLang="en-US" sz="2000" dirty="0">
                <a:latin typeface="+mn-ea"/>
                <a:ea typeface="+mn-ea"/>
              </a:rPr>
              <a:t>包含原始序列中的所有信息</a:t>
            </a:r>
            <a:r>
              <a:rPr lang="zh-CN" altLang="en-US" sz="2000" dirty="0" smtClean="0">
                <a:latin typeface="+mn-ea"/>
                <a:ea typeface="+mn-ea"/>
              </a:rPr>
              <a:t>，这无疑成为了</a:t>
            </a:r>
            <a:r>
              <a:rPr lang="zh-CN" altLang="en-US" sz="2000" dirty="0">
                <a:solidFill>
                  <a:srgbClr val="0070C0"/>
                </a:solidFill>
                <a:latin typeface="+mn-ea"/>
                <a:ea typeface="+mn-ea"/>
              </a:rPr>
              <a:t>限制模型性能的</a:t>
            </a:r>
            <a:r>
              <a:rPr lang="zh-CN" altLang="en-US" sz="2000" dirty="0" smtClean="0">
                <a:solidFill>
                  <a:srgbClr val="0070C0"/>
                </a:solidFill>
                <a:latin typeface="+mn-ea"/>
                <a:ea typeface="+mn-ea"/>
              </a:rPr>
              <a:t>瓶颈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zh-CN" altLang="zh-CN" sz="2000" dirty="0" smtClean="0">
              <a:latin typeface="+mn-ea"/>
              <a:ea typeface="+mn-ea"/>
            </a:endParaRPr>
          </a:p>
          <a:p>
            <a:pPr lvl="2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+mn-ea"/>
                <a:ea typeface="+mn-ea"/>
              </a:rPr>
              <a:t>中既要包含内容信息，也要包含时序信息</a:t>
            </a:r>
            <a:endParaRPr lang="zh-CN" altLang="zh-CN" sz="2000" dirty="0">
              <a:latin typeface="+mn-ea"/>
              <a:ea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zh-CN" altLang="zh-CN" sz="2000" dirty="0"/>
          </a:p>
          <a:p>
            <a:pPr marL="1143000" lvl="1">
              <a:lnSpc>
                <a:spcPts val="3500"/>
              </a:lnSpc>
              <a:buFont typeface="Wingdings" panose="05000000000000000000" pitchFamily="2" charset="2"/>
              <a:buChar char="u"/>
              <a:defRPr/>
            </a:pPr>
            <a:endParaRPr lang="zh-CN" altLang="zh-CN" sz="20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979304" y="2143125"/>
          <a:ext cx="148554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72" name="Equation" r:id="rId1" imgW="23774400" imgH="5486400" progId="Equation.DSMT4">
                  <p:embed/>
                </p:oleObj>
              </mc:Choice>
              <mc:Fallback>
                <p:oleObj name="Equation" r:id="rId1" imgW="23774400" imgH="5486400" progId="Equation.DSMT4">
                  <p:embed/>
                  <p:pic>
                    <p:nvPicPr>
                      <p:cNvPr id="0" name="图片 47207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79304" y="2143125"/>
                        <a:ext cx="148554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36888" y="3886200"/>
          <a:ext cx="1866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73" name="Equation" r:id="rId3" imgW="29870400" imgH="5486400" progId="Equation.DSMT4">
                  <p:embed/>
                </p:oleObj>
              </mc:Choice>
              <mc:Fallback>
                <p:oleObj name="Equation" r:id="rId3" imgW="29870400" imgH="5486400" progId="Equation.DSMT4">
                  <p:embed/>
                  <p:pic>
                    <p:nvPicPr>
                      <p:cNvPr id="0" name="图片 472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6888" y="3886200"/>
                        <a:ext cx="18669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50"/>
          <p:cNvSpPr>
            <a:spLocks noChangeArrowheads="1"/>
          </p:cNvSpPr>
          <p:nvPr/>
        </p:nvSpPr>
        <p:spPr bwMode="auto">
          <a:xfrm>
            <a:off x="5496280" y="1557036"/>
            <a:ext cx="2204813" cy="656772"/>
          </a:xfrm>
          <a:prstGeom prst="wedgeRoundRectCallout">
            <a:avLst>
              <a:gd name="adj1" fmla="val -118468"/>
              <a:gd name="adj2" fmla="val 47555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1800" dirty="0" smtClean="0"/>
              <a:t>Many to many</a:t>
            </a:r>
            <a:r>
              <a:rPr lang="zh-CN" altLang="en-US" sz="1800" dirty="0" smtClean="0"/>
              <a:t>输出</a:t>
            </a:r>
            <a:endParaRPr lang="zh-CN" altLang="en-US" sz="18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50"/>
          <p:cNvSpPr>
            <a:spLocks noChangeArrowheads="1"/>
          </p:cNvSpPr>
          <p:nvPr/>
        </p:nvSpPr>
        <p:spPr bwMode="auto">
          <a:xfrm flipH="1">
            <a:off x="796954" y="1487035"/>
            <a:ext cx="1516452" cy="796773"/>
          </a:xfrm>
          <a:prstGeom prst="wedgeRoundRectCallout">
            <a:avLst>
              <a:gd name="adj1" fmla="val -88595"/>
              <a:gd name="adj2" fmla="val 45449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1800" dirty="0" smtClean="0"/>
              <a:t>Embedding</a:t>
            </a:r>
            <a:r>
              <a:rPr lang="zh-CN" altLang="en-US" sz="1800" dirty="0"/>
              <a:t>矩阵</a:t>
            </a:r>
            <a:endParaRPr lang="zh-CN" altLang="en-US" sz="18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  <p:bldP spid="7" grpId="0" animBg="1"/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解决问题的方法，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机制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提出将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机制加入到目前的编码器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解码器模型（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）中，并成功应用到了机器翻译中，同时取得了目前最好的效果。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zh-CN" sz="2400" dirty="0" smtClean="0"/>
              <a:t>打破了依赖</a:t>
            </a:r>
            <a:r>
              <a:rPr lang="zh-CN" altLang="zh-CN" sz="2400" dirty="0"/>
              <a:t>于内部一个固定</a:t>
            </a:r>
            <a:r>
              <a:rPr lang="zh-CN" altLang="zh-CN" sz="2400" dirty="0" smtClean="0"/>
              <a:t>长度</a:t>
            </a:r>
            <a:r>
              <a:rPr lang="zh-CN" altLang="en-US" sz="2400" dirty="0" smtClean="0"/>
              <a:t>的解码</a:t>
            </a:r>
            <a:r>
              <a:rPr lang="zh-CN" altLang="zh-CN" sz="2400" dirty="0" smtClean="0"/>
              <a:t>向量</a:t>
            </a:r>
            <a:r>
              <a:rPr lang="zh-CN" altLang="zh-CN" sz="2400" dirty="0"/>
              <a:t>的</a:t>
            </a:r>
            <a:r>
              <a:rPr lang="zh-CN" altLang="zh-CN" sz="2400" dirty="0" smtClean="0"/>
              <a:t>限制</a:t>
            </a:r>
            <a:endParaRPr lang="en-US" altLang="zh-CN" sz="2400" dirty="0" smtClean="0"/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/>
              <a:t>相当于向</a:t>
            </a:r>
            <a:r>
              <a:rPr lang="en-US" altLang="zh-CN" sz="2400" dirty="0" smtClean="0"/>
              <a:t>Decoder</a:t>
            </a:r>
            <a:r>
              <a:rPr lang="zh-CN" altLang="en-US" sz="2400" dirty="0" smtClean="0"/>
              <a:t>每次输入</a:t>
            </a:r>
            <a:r>
              <a:rPr lang="zh-CN" altLang="en-US" sz="2400" dirty="0" smtClean="0">
                <a:solidFill>
                  <a:srgbClr val="0070C0"/>
                </a:solidFill>
              </a:rPr>
              <a:t>不同的</a:t>
            </a:r>
            <a:r>
              <a:rPr lang="en-US" altLang="zh-CN" sz="2400" dirty="0" smtClean="0">
                <a:solidFill>
                  <a:srgbClr val="0070C0"/>
                </a:solidFill>
              </a:rPr>
              <a:t>h</a:t>
            </a:r>
            <a:r>
              <a:rPr lang="zh-CN" altLang="en-US" sz="2400" dirty="0" smtClean="0">
                <a:solidFill>
                  <a:srgbClr val="000000"/>
                </a:solidFill>
              </a:rPr>
              <a:t>，称之为</a:t>
            </a:r>
            <a:r>
              <a:rPr lang="zh-CN" altLang="en-US" sz="2400" dirty="0" smtClean="0">
                <a:solidFill>
                  <a:srgbClr val="0070C0"/>
                </a:solidFill>
              </a:rPr>
              <a:t>上下文向量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5202" y="5691311"/>
            <a:ext cx="7816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Bahdanau</a:t>
            </a: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D, Cho K, </a:t>
            </a:r>
            <a:r>
              <a:rPr lang="en-US" altLang="zh-CN" sz="12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 Neural machine translation by jointly learning to align and translate[J]. </a:t>
            </a:r>
            <a:r>
              <a:rPr lang="en-US" altLang="zh-CN" sz="12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arXiv:1409.0473, 2014.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339779" y="5216014"/>
          <a:ext cx="110066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96" name="Equation" r:id="rId1" imgW="545465" imgH="228600" progId="Equation.DSMT4">
                  <p:embed/>
                </p:oleObj>
              </mc:Choice>
              <mc:Fallback>
                <p:oleObj name="Equation" r:id="rId1" imgW="545465" imgH="228600" progId="Equation.DSMT4">
                  <p:embed/>
                  <p:pic>
                    <p:nvPicPr>
                      <p:cNvPr id="0" name="图片 47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9779" y="5216014"/>
                        <a:ext cx="110066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290684" y="5430644"/>
          <a:ext cx="64770" cy="18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97" name="Equation" r:id="rId3" imgW="850900" imgH="241300" progId="Equation.DSMT4">
                  <p:embed/>
                </p:oleObj>
              </mc:Choice>
              <mc:Fallback>
                <p:oleObj name="Equation" r:id="rId3" imgW="850900" imgH="241300" progId="Equation.DSMT4">
                  <p:embed/>
                  <p:pic>
                    <p:nvPicPr>
                      <p:cNvPr id="0" name="图片 473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0684" y="5430644"/>
                        <a:ext cx="64770" cy="18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85750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以机器翻译任务为例：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090737"/>
            <a:ext cx="6858000" cy="2676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 bwMode="auto">
          <a:xfrm>
            <a:off x="981512" y="5413652"/>
            <a:ext cx="297389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rtlCol="0" anchor="ctr">
            <a:spAutoFit/>
          </a:bodyPr>
          <a:lstStyle/>
          <a:p>
            <a:pPr marL="273050" indent="-273050">
              <a:buClr>
                <a:schemeClr val="accent1"/>
              </a:buClr>
            </a:pP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注意力分如何计算得到的？</a:t>
            </a:r>
            <a:endParaRPr lang="zh-CN" alt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93675" y="1417955"/>
            <a:ext cx="85375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ts val="35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中提出了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Listen, attend and spell (LAS)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模型，第一次成功的将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机制应用到了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LVCSR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由于语音段更长，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用了</a:t>
            </a:r>
            <a:r>
              <a:rPr lang="en-US" altLang="zh-CN" sz="2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pBLSTM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Pyramid Bi-LSTM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被称为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listener</a:t>
            </a:r>
            <a:endParaRPr lang="en-US" altLang="zh-CN" sz="24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被称为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speller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ts val="35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5445224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altLang="zh-CN" sz="1200" kern="1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 W, </a:t>
            </a:r>
            <a:r>
              <a:rPr lang="en-US" altLang="zh-CN" sz="12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Jaitly</a:t>
            </a:r>
            <a:r>
              <a:rPr lang="en-US" altLang="zh-CN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N, Le Q, et al. Listen, attend and spell: A neural network for large vocabulary conversational speech recognition[C]//Acoustics, Speech and Signal Processing (ICASSP), 2016 IEEE International Conference on. IEEE, 2016: 4960-4964.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基于深度学习的语音识别技术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256212"/>
          </a:xfrm>
        </p:spPr>
        <p:txBody>
          <a:bodyPr/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zh-CN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基于深度学习的语音识别技术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DL-HMM:  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DNN-HMM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RNN-HMM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LDNN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CLDNN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End to end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 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CTC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的识别技术、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Attention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的识别技术、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RNN-T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的识别技术、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Conformer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的识别技术等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67544" y="305752"/>
            <a:ext cx="5274310" cy="62464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67544" y="385894"/>
            <a:ext cx="5274310" cy="392604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27695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权重    同样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是从模型中学出的，它实际和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的第</a:t>
            </a:r>
            <a:r>
              <a:rPr lang="en-US" altLang="zh-CN" sz="24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阶段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的隐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 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个阶段的隐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有关。理解为用下一个输出的预测值来选择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中最应该关注的部分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注意力得分                         ，可以采用如下形式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加性模型：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731331" y="2307431"/>
          <a:ext cx="2857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29" name="Equation" r:id="rId1" imgW="4572000" imgH="5791200" progId="Equation.DSMT4">
                  <p:embed/>
                </p:oleObj>
              </mc:Choice>
              <mc:Fallback>
                <p:oleObj name="Equation" r:id="rId1" imgW="4572000" imgH="5791200" progId="Equation.DSMT4">
                  <p:embed/>
                  <p:pic>
                    <p:nvPicPr>
                      <p:cNvPr id="0" name="图片 474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1331" y="2307431"/>
                        <a:ext cx="28575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040796" y="2826090"/>
          <a:ext cx="296784" cy="43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30" name="Equation" r:id="rId3" imgW="3962400" imgH="5791200" progId="Equation.DSMT4">
                  <p:embed/>
                </p:oleObj>
              </mc:Choice>
              <mc:Fallback>
                <p:oleObj name="Equation" r:id="rId3" imgW="3962400" imgH="5791200" progId="Equation.DSMT4">
                  <p:embed/>
                  <p:pic>
                    <p:nvPicPr>
                      <p:cNvPr id="0" name="图片 4741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0796" y="2826090"/>
                        <a:ext cx="296784" cy="434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979738" y="2814638"/>
          <a:ext cx="25082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31" name="Equation" r:id="rId5" imgW="3352800" imgH="5486400" progId="Equation.DSMT4">
                  <p:embed/>
                </p:oleObj>
              </mc:Choice>
              <mc:Fallback>
                <p:oleObj name="Equation" r:id="rId5" imgW="3352800" imgH="5486400" progId="Equation.DSMT4">
                  <p:embed/>
                  <p:pic>
                    <p:nvPicPr>
                      <p:cNvPr id="0" name="图片 4741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9738" y="2814638"/>
                        <a:ext cx="250825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701925" y="4611688"/>
          <a:ext cx="18700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32" name="Equation" r:id="rId7" imgW="20421600" imgH="5791200" progId="Equation.DSMT4">
                  <p:embed/>
                </p:oleObj>
              </mc:Choice>
              <mc:Fallback>
                <p:oleObj name="Equation" r:id="rId7" imgW="20421600" imgH="5791200" progId="Equation.DSMT4">
                  <p:embed/>
                  <p:pic>
                    <p:nvPicPr>
                      <p:cNvPr id="0" name="图片 47413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01925" y="4611688"/>
                        <a:ext cx="1870075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569368" y="5506243"/>
          <a:ext cx="326707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33" name="Equation" r:id="rId9" imgW="35661600" imgH="6096000" progId="Equation.DSMT4">
                  <p:embed/>
                </p:oleObj>
              </mc:Choice>
              <mc:Fallback>
                <p:oleObj name="Equation" r:id="rId9" imgW="35661600" imgH="6096000" progId="Equation.DSMT4">
                  <p:embed/>
                  <p:pic>
                    <p:nvPicPr>
                      <p:cNvPr id="0" name="图片 47413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69368" y="5506243"/>
                        <a:ext cx="3267075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50"/>
          <p:cNvSpPr>
            <a:spLocks noChangeArrowheads="1"/>
          </p:cNvSpPr>
          <p:nvPr/>
        </p:nvSpPr>
        <p:spPr bwMode="auto">
          <a:xfrm>
            <a:off x="5712903" y="3260249"/>
            <a:ext cx="2497647" cy="1026525"/>
          </a:xfrm>
          <a:prstGeom prst="wedgeRoundRectCallout">
            <a:avLst>
              <a:gd name="adj1" fmla="val -134613"/>
              <a:gd name="adj2" fmla="val 173502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0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W</a:t>
            </a:r>
            <a:r>
              <a:rPr lang="zh-CN" altLang="en-US" sz="20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都是可学习的参数</a:t>
            </a:r>
            <a:endParaRPr lang="zh-CN" altLang="en-US" sz="20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27695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点积模型：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缩放点积模型：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双线性模型：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278188" y="2063750"/>
          <a:ext cx="2120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47" name="Equation" r:id="rId1" imgW="23164800" imgH="6096000" progId="Equation.DSMT4">
                  <p:embed/>
                </p:oleObj>
              </mc:Choice>
              <mc:Fallback>
                <p:oleObj name="Equation" r:id="rId1" imgW="23164800" imgH="6096000" progId="Equation.DSMT4">
                  <p:embed/>
                  <p:pic>
                    <p:nvPicPr>
                      <p:cNvPr id="0" name="图片 4751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78188" y="2063750"/>
                        <a:ext cx="21209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208338" y="3243263"/>
          <a:ext cx="22606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48" name="Equation" r:id="rId3" imgW="24688800" imgH="10972800" progId="Equation.DSMT4">
                  <p:embed/>
                </p:oleObj>
              </mc:Choice>
              <mc:Fallback>
                <p:oleObj name="Equation" r:id="rId3" imgW="24688800" imgH="10972800" progId="Equation.DSMT4">
                  <p:embed/>
                  <p:pic>
                    <p:nvPicPr>
                      <p:cNvPr id="0" name="图片 47514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8338" y="3243263"/>
                        <a:ext cx="226060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111500" y="4673600"/>
          <a:ext cx="24558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49" name="Equation" r:id="rId5" imgW="26822400" imgH="6096000" progId="Equation.DSMT4">
                  <p:embed/>
                </p:oleObj>
              </mc:Choice>
              <mc:Fallback>
                <p:oleObj name="Equation" r:id="rId5" imgW="26822400" imgH="6096000" progId="Equation.DSMT4">
                  <p:embed/>
                  <p:pic>
                    <p:nvPicPr>
                      <p:cNvPr id="0" name="图片 4751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11500" y="4673600"/>
                        <a:ext cx="24558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67544" y="305752"/>
            <a:ext cx="5274310" cy="62464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67544" y="385894"/>
            <a:ext cx="5274310" cy="392604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27695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根据预测的输出来选择输入的一部分来生成真实的输出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是一种输出驱动的对齐方式，与之前各方法的前向思维不同，是后向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思维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函数，计算权重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的大小取决与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889797" y="3530606"/>
          <a:ext cx="2857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68" name="Equation" r:id="rId1" imgW="4572000" imgH="5791200" progId="Equation.DSMT4">
                  <p:embed/>
                </p:oleObj>
              </mc:Choice>
              <mc:Fallback>
                <p:oleObj name="Equation" r:id="rId1" imgW="4572000" imgH="5791200" progId="Equation.DSMT4">
                  <p:embed/>
                  <p:pic>
                    <p:nvPicPr>
                      <p:cNvPr id="0" name="图片 4761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89797" y="3530606"/>
                        <a:ext cx="28575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655940" y="4178306"/>
          <a:ext cx="2205037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69" name="Equation" r:id="rId3" imgW="24079200" imgH="15544800" progId="Equation.DSMT4">
                  <p:embed/>
                </p:oleObj>
              </mc:Choice>
              <mc:Fallback>
                <p:oleObj name="Equation" r:id="rId3" imgW="24079200" imgH="15544800" progId="Equation.DSMT4">
                  <p:embed/>
                  <p:pic>
                    <p:nvPicPr>
                      <p:cNvPr id="0" name="图片 47616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5940" y="4178306"/>
                        <a:ext cx="2205037" cy="142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27695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采用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机制的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Decoder---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Speller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隐状态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Decoder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的输出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DNN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计算如下概率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训练时目标文本的条件概率为：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392363" y="2219544"/>
          <a:ext cx="25241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198" name="Equation" r:id="rId1" imgW="3352800" imgH="5486400" progId="Equation.DSMT4">
                  <p:embed/>
                </p:oleObj>
              </mc:Choice>
              <mc:Fallback>
                <p:oleObj name="Equation" r:id="rId1" imgW="3352800" imgH="5486400" progId="Equation.DSMT4">
                  <p:embed/>
                  <p:pic>
                    <p:nvPicPr>
                      <p:cNvPr id="0" name="图片 4771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92363" y="2219544"/>
                        <a:ext cx="252412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541588" y="2730500"/>
          <a:ext cx="33242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199" name="Equation" r:id="rId3" imgW="36271200" imgH="5486400" progId="Equation.DSMT4">
                  <p:embed/>
                </p:oleObj>
              </mc:Choice>
              <mc:Fallback>
                <p:oleObj name="Equation" r:id="rId3" imgW="36271200" imgH="5486400" progId="Equation.DSMT4">
                  <p:embed/>
                  <p:pic>
                    <p:nvPicPr>
                      <p:cNvPr id="0" name="图片 4771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1588" y="2730500"/>
                        <a:ext cx="332422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844675" y="4124325"/>
          <a:ext cx="489267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00" name="Equation" r:id="rId5" imgW="65227200" imgH="5486400" progId="Equation.DSMT4">
                  <p:embed/>
                </p:oleObj>
              </mc:Choice>
              <mc:Fallback>
                <p:oleObj name="Equation" r:id="rId5" imgW="65227200" imgH="5486400" progId="Equation.DSMT4">
                  <p:embed/>
                  <p:pic>
                    <p:nvPicPr>
                      <p:cNvPr id="0" name="图片 47719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4675" y="4124325"/>
                        <a:ext cx="4892675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292350" y="5132839"/>
          <a:ext cx="39941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01" name="Equation" r:id="rId7" imgW="43586400" imgH="10363200" progId="Equation.DSMT4">
                  <p:embed/>
                </p:oleObj>
              </mc:Choice>
              <mc:Fallback>
                <p:oleObj name="Equation" r:id="rId7" imgW="43586400" imgH="10363200" progId="Equation.DSMT4">
                  <p:embed/>
                  <p:pic>
                    <p:nvPicPr>
                      <p:cNvPr id="0" name="图片 47720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2350" y="5132839"/>
                        <a:ext cx="3994150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50"/>
          <p:cNvSpPr>
            <a:spLocks noChangeArrowheads="1"/>
          </p:cNvSpPr>
          <p:nvPr/>
        </p:nvSpPr>
        <p:spPr bwMode="auto">
          <a:xfrm flipH="1">
            <a:off x="5204320" y="1647977"/>
            <a:ext cx="2164360" cy="796773"/>
          </a:xfrm>
          <a:prstGeom prst="wedgeRoundRectCallout">
            <a:avLst>
              <a:gd name="adj1" fmla="val 160422"/>
              <a:gd name="adj2" fmla="val 104410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800" dirty="0" smtClean="0"/>
              <a:t>从语言知识角度对下一个识别结果进行预测</a:t>
            </a:r>
            <a:endParaRPr lang="zh-CN" altLang="en-US" sz="18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67544" y="305752"/>
            <a:ext cx="5274310" cy="62464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67544" y="385894"/>
            <a:ext cx="5274310" cy="392604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27695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采用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机制的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Decoder---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Speller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字符识别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句子结尾被识别，当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训练时，对标注文本      目标函数计算为：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205831" y="5093645"/>
          <a:ext cx="3994150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28" name="Equation" r:id="rId1" imgW="43586400" imgH="10668000" progId="Equation.DSMT4">
                  <p:embed/>
                </p:oleObj>
              </mc:Choice>
              <mc:Fallback>
                <p:oleObj name="Equation" r:id="rId1" imgW="43586400" imgH="10668000" progId="Equation.DSMT4">
                  <p:embed/>
                  <p:pic>
                    <p:nvPicPr>
                      <p:cNvPr id="0" name="图片 4782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05831" y="5093645"/>
                        <a:ext cx="3994150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963739" y="2639547"/>
          <a:ext cx="30861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29" name="Equation" r:id="rId3" imgW="41148000" imgH="8229600" progId="Equation.DSMT4">
                  <p:embed/>
                </p:oleObj>
              </mc:Choice>
              <mc:Fallback>
                <p:oleObj name="Equation" r:id="rId3" imgW="41148000" imgH="8229600" progId="Equation.DSMT4">
                  <p:embed/>
                  <p:pic>
                    <p:nvPicPr>
                      <p:cNvPr id="0" name="图片 4782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3739" y="2639547"/>
                        <a:ext cx="3086100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778728" y="3801633"/>
          <a:ext cx="111918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30" name="Equation" r:id="rId5" imgW="14935200" imgH="5791200" progId="Equation.DSMT4">
                  <p:embed/>
                </p:oleObj>
              </mc:Choice>
              <mc:Fallback>
                <p:oleObj name="Equation" r:id="rId5" imgW="14935200" imgH="5791200" progId="Equation.DSMT4">
                  <p:embed/>
                  <p:pic>
                    <p:nvPicPr>
                      <p:cNvPr id="0" name="图片 4782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8728" y="3801633"/>
                        <a:ext cx="1119187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5712903" y="3010359"/>
            <a:ext cx="2497647" cy="1007968"/>
            <a:chOff x="5712903" y="3010359"/>
            <a:chExt cx="2497647" cy="1007968"/>
          </a:xfrm>
        </p:grpSpPr>
        <p:sp>
          <p:nvSpPr>
            <p:cNvPr id="14" name="AutoShape 50"/>
            <p:cNvSpPr>
              <a:spLocks noChangeArrowheads="1"/>
            </p:cNvSpPr>
            <p:nvPr/>
          </p:nvSpPr>
          <p:spPr bwMode="auto">
            <a:xfrm>
              <a:off x="5712903" y="3010359"/>
              <a:ext cx="2497647" cy="1007968"/>
            </a:xfrm>
            <a:prstGeom prst="wedgeRoundRectCallout">
              <a:avLst>
                <a:gd name="adj1" fmla="val -151407"/>
                <a:gd name="adj2" fmla="val 175347"/>
                <a:gd name="adj3" fmla="val 16667"/>
              </a:avLst>
            </a:prstGeom>
            <a:solidFill>
              <a:srgbClr val="FFFFFF"/>
            </a:solidFill>
            <a:ln w="38100" cmpd="dbl">
              <a:solidFill>
                <a:srgbClr val="FF0000"/>
              </a:solidFill>
              <a:miter lim="800000"/>
            </a:ln>
          </p:spPr>
          <p:txBody>
            <a:bodyPr t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000" dirty="0" smtClean="0"/>
                <a:t>计算    时假定     就是</a:t>
              </a:r>
              <a:endParaRPr lang="zh-CN" altLang="en-US" sz="20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6363176" y="3077471"/>
            <a:ext cx="252412" cy="399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8231" name="Equation" r:id="rId7" imgW="3352800" imgH="5486400" progId="Equation.DSMT4">
                    <p:embed/>
                  </p:oleObj>
                </mc:Choice>
                <mc:Fallback>
                  <p:oleObj name="Equation" r:id="rId7" imgW="3352800" imgH="5486400" progId="Equation.DSMT4">
                    <p:embed/>
                    <p:pic>
                      <p:nvPicPr>
                        <p:cNvPr id="0" name="图片 47823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63176" y="3077471"/>
                          <a:ext cx="252412" cy="3992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7359509" y="3066744"/>
            <a:ext cx="436563" cy="420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8232" name="Equation" r:id="rId9" imgW="5791200" imgH="5791200" progId="Equation.DSMT4">
                    <p:embed/>
                  </p:oleObj>
                </mc:Choice>
                <mc:Fallback>
                  <p:oleObj name="Equation" r:id="rId9" imgW="5791200" imgH="5791200" progId="Equation.DSMT4">
                    <p:embed/>
                    <p:pic>
                      <p:nvPicPr>
                        <p:cNvPr id="0" name="图片 47823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359509" y="3066744"/>
                          <a:ext cx="436563" cy="420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6094764" y="3525175"/>
            <a:ext cx="436563" cy="420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8233" name="Equation" r:id="rId11" imgW="5791200" imgH="5791200" progId="Equation.DSMT4">
                    <p:embed/>
                  </p:oleObj>
                </mc:Choice>
                <mc:Fallback>
                  <p:oleObj name="Equation" r:id="rId11" imgW="5791200" imgH="5791200" progId="Equation.DSMT4">
                    <p:embed/>
                    <p:pic>
                      <p:nvPicPr>
                        <p:cNvPr id="0" name="图片 47823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094764" y="3525175"/>
                          <a:ext cx="436563" cy="420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27695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采用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机制的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encoder---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Listener</a:t>
            </a:r>
            <a:endParaRPr lang="en-US" altLang="zh-CN" sz="2400" dirty="0" smtClean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40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pBLSTM</a:t>
            </a:r>
            <a:endParaRPr lang="en-US" altLang="zh-CN" sz="2400" dirty="0" smtClean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 number of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timesteps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attention to attend to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level features with each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efficiency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filterbank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frames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→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pyramid frame feature</a:t>
            </a:r>
            <a:endParaRPr lang="en-US" altLang="zh-CN" sz="2400" dirty="0" smtClean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295" y="1652107"/>
            <a:ext cx="7326255" cy="3177653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623875" y="5338867"/>
          <a:ext cx="413385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37" name="Equation" r:id="rId2" imgW="45110400" imgH="5791200" progId="Equation.DSMT4">
                  <p:embed/>
                </p:oleObj>
              </mc:Choice>
              <mc:Fallback>
                <p:oleObj name="Equation" r:id="rId2" imgW="45110400" imgH="5791200" progId="Equation.DSMT4">
                  <p:embed/>
                  <p:pic>
                    <p:nvPicPr>
                      <p:cNvPr id="0" name="图片 47923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3875" y="5338867"/>
                        <a:ext cx="4133850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语音识别算法</a:t>
            </a:r>
            <a:r>
              <a:rPr lang="en-US" altLang="zh-CN" dirty="0"/>
              <a:t>:DNN-HMM</a:t>
            </a:r>
            <a:endParaRPr lang="zh-CN" altLang="en-US" dirty="0"/>
          </a:p>
        </p:txBody>
      </p:sp>
      <p:sp>
        <p:nvSpPr>
          <p:cNvPr id="324611" name="内容占位符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2562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GMM-HMM   </a:t>
            </a:r>
            <a:r>
              <a:rPr lang="en-US" altLang="zh-CN" sz="2400" dirty="0"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</a:rPr>
              <a:t>→  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DNN-HMM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80928"/>
            <a:ext cx="3888432" cy="343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068960"/>
            <a:ext cx="3067050" cy="260985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 bwMode="auto">
          <a:xfrm>
            <a:off x="4139952" y="4365104"/>
            <a:ext cx="432048" cy="144016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27695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需要大量的训练数据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对长语音不友好</a:t>
            </a:r>
            <a:endParaRPr lang="en-US" altLang="zh-CN" sz="2400" dirty="0" smtClean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按字符数量规整，加入语言模型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en-US" altLang="zh-CN" sz="2400" dirty="0" smtClean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909639" y="4098372"/>
          <a:ext cx="51943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61" name="Equation" r:id="rId1" imgW="56692800" imgH="10058400" progId="Equation.DSMT4">
                  <p:embed/>
                </p:oleObj>
              </mc:Choice>
              <mc:Fallback>
                <p:oleObj name="Equation" r:id="rId1" imgW="56692800" imgH="10058400" progId="Equation.DSMT4">
                  <p:embed/>
                  <p:pic>
                    <p:nvPicPr>
                      <p:cNvPr id="0" name="图片 48026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9639" y="4098372"/>
                        <a:ext cx="5194300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72" y="2167852"/>
            <a:ext cx="7793822" cy="2379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 bwMode="auto">
          <a:xfrm>
            <a:off x="-147638" y="1335733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理想的对齐方式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    的取值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6927" y="1335733"/>
            <a:ext cx="5599176" cy="475272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26020" y="2154811"/>
          <a:ext cx="2857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85" name="Equation" r:id="rId2" imgW="4572000" imgH="5791200" progId="Equation.DSMT4">
                  <p:embed/>
                </p:oleObj>
              </mc:Choice>
              <mc:Fallback>
                <p:oleObj name="Equation" r:id="rId2" imgW="4572000" imgH="5791200" progId="Equation.DSMT4">
                  <p:embed/>
                  <p:pic>
                    <p:nvPicPr>
                      <p:cNvPr id="0" name="图片 4812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020" y="2154811"/>
                        <a:ext cx="28575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27695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对齐情况并不能总这么理想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的工作机理上，是有可能像机器翻译任务那样，先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选择后面的声学内容来产生识别结果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输入序列和输出序列间的对齐关系可能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过度灵活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原因：对各输出步而言，它们的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计算是相互独立的。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解决方法：加入位置约束信息，保证输出时序的单调性</a:t>
            </a:r>
            <a:endParaRPr lang="en-US" altLang="zh-CN" sz="2400" dirty="0" smtClean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45597" y="1232079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基于位置感知的注意力机制（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location based attention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有：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位置循环感知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的注意力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机制（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location recurrent based attention):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031205" y="1960160"/>
          <a:ext cx="39084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15" name="Equation" r:id="rId1" imgW="42672000" imgH="6096000" progId="Equation.DSMT4">
                  <p:embed/>
                </p:oleObj>
              </mc:Choice>
              <mc:Fallback>
                <p:oleObj name="Equation" r:id="rId1" imgW="42672000" imgH="6096000" progId="Equation.DSMT4">
                  <p:embed/>
                  <p:pic>
                    <p:nvPicPr>
                      <p:cNvPr id="0" name="图片 4823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31205" y="1960160"/>
                        <a:ext cx="3908425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398837" y="2801824"/>
          <a:ext cx="11731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16" name="Equation" r:id="rId3" imgW="12801600" imgH="5486400" progId="Equation.DSMT4">
                  <p:embed/>
                </p:oleObj>
              </mc:Choice>
              <mc:Fallback>
                <p:oleObj name="Equation" r:id="rId3" imgW="12801600" imgH="5486400" progId="Equation.DSMT4">
                  <p:embed/>
                  <p:pic>
                    <p:nvPicPr>
                      <p:cNvPr id="0" name="图片 4823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8837" y="2801824"/>
                        <a:ext cx="1173163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987675" y="4530725"/>
          <a:ext cx="28479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17" name="Equation" r:id="rId5" imgW="31089600" imgH="5486400" progId="Equation.DSMT4">
                  <p:embed/>
                </p:oleObj>
              </mc:Choice>
              <mc:Fallback>
                <p:oleObj name="Equation" r:id="rId5" imgW="31089600" imgH="5486400" progId="Equation.DSMT4">
                  <p:embed/>
                  <p:pic>
                    <p:nvPicPr>
                      <p:cNvPr id="0" name="图片 4823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7675" y="4530725"/>
                        <a:ext cx="2847975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85132" y="5252434"/>
            <a:ext cx="807440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J. Chorowski, D. Bahdanau, D. Serdyuk et al., “Attention-based models for speech recognition,” in NIPS, 2015, pp. 577–</a:t>
            </a:r>
            <a:r>
              <a:rPr lang="zh-CN" altLang="en-US" sz="1200" dirty="0" smtClean="0"/>
              <a:t>585</a:t>
            </a:r>
            <a:endParaRPr lang="en-US" altLang="zh-CN" sz="1200" dirty="0" smtClean="0"/>
          </a:p>
          <a:p>
            <a:r>
              <a:rPr lang="en-US" altLang="zh-CN" sz="1200" dirty="0"/>
              <a:t> S. Watanabe, T. Hori, S. </a:t>
            </a:r>
            <a:r>
              <a:rPr lang="en-US" altLang="zh-CN" sz="1200" dirty="0" err="1"/>
              <a:t>Karita</a:t>
            </a:r>
            <a:r>
              <a:rPr lang="en-US" altLang="zh-CN" sz="1200" dirty="0"/>
              <a:t> et al., “</a:t>
            </a:r>
            <a:r>
              <a:rPr lang="en-US" altLang="zh-CN" sz="1200" dirty="0" err="1"/>
              <a:t>Espnet</a:t>
            </a:r>
            <a:r>
              <a:rPr lang="en-US" altLang="zh-CN" sz="1200" dirty="0"/>
              <a:t>: End-to-end speech processing toolkit,” in INTERSPEECH, 2018, pp. 2207–2211.</a:t>
            </a:r>
            <a:endParaRPr lang="en-US" altLang="zh-CN" sz="1200" dirty="0"/>
          </a:p>
          <a:p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3" build="p"/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5995" y="2606406"/>
            <a:ext cx="7849492" cy="2041525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RNN-T</a:t>
            </a:r>
            <a:r>
              <a:rPr lang="zh-CN" alt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的语音识别技术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RNN-T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27695" y="1428750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RNN-T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的语音识别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RNN Transducer 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RNN-T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CTC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方法的改进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CTC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不能整合语言模型进行联合训练，而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RNN-T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有语言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建模能力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lvl="1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7009" y="4816777"/>
            <a:ext cx="7868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ARCHITECTURES, DATA AND UNITS FOR STREAMING END-TO-END SPEECH RECOGNITION WITH RNN-TRANSDUCER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,2018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512731" y="1768008"/>
            <a:ext cx="3335869" cy="4033571"/>
            <a:chOff x="4512731" y="1768008"/>
            <a:chExt cx="3335869" cy="4033571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2731" y="1811867"/>
              <a:ext cx="3335869" cy="333425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 bwMode="auto">
            <a:xfrm>
              <a:off x="6001703" y="5432247"/>
              <a:ext cx="915635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rtlCol="0" anchor="ctr">
              <a:spAutoFit/>
            </a:bodyPr>
            <a:lstStyle/>
            <a:p>
              <a:pPr marL="273050" indent="-273050">
                <a:buClr>
                  <a:schemeClr val="accent1"/>
                </a:buClr>
              </a:pPr>
              <a:r>
                <a:rPr lang="en-US" altLang="zh-CN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RNN-T</a:t>
              </a:r>
              <a:endPara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5435600" y="3725333"/>
              <a:ext cx="1778000" cy="6773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 bwMode="auto">
            <a:xfrm>
              <a:off x="5676283" y="1768008"/>
              <a:ext cx="1296634" cy="3715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marL="273050" indent="-273050">
                <a:buClr>
                  <a:schemeClr val="accent1"/>
                </a:buClr>
              </a:pPr>
              <a:endPara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5323782" y="1815750"/>
            <a:ext cx="2001635" cy="2760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333" name="Equation" r:id="rId2" imgW="36576000" imgH="5486400" progId="Equation.DSMT4">
                    <p:embed/>
                  </p:oleObj>
                </mc:Choice>
                <mc:Fallback>
                  <p:oleObj name="Equation" r:id="rId2" imgW="36576000" imgH="5486400" progId="Equation.DSMT4">
                    <p:embed/>
                    <p:pic>
                      <p:nvPicPr>
                        <p:cNvPr id="0" name="图片 483332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323782" y="1815750"/>
                          <a:ext cx="2001635" cy="2760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RNN-T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右箭头 4"/>
          <p:cNvSpPr/>
          <p:nvPr/>
        </p:nvSpPr>
        <p:spPr bwMode="auto">
          <a:xfrm>
            <a:off x="3715777" y="3297810"/>
            <a:ext cx="796954" cy="285225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07064" y="2471052"/>
            <a:ext cx="1714588" cy="3336437"/>
            <a:chOff x="1307064" y="2471052"/>
            <a:chExt cx="1714588" cy="333643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064" y="2471052"/>
              <a:ext cx="1714588" cy="265443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 bwMode="auto">
            <a:xfrm>
              <a:off x="1828369" y="5438157"/>
              <a:ext cx="671979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rtlCol="0" anchor="ctr">
              <a:spAutoFit/>
            </a:bodyPr>
            <a:lstStyle/>
            <a:p>
              <a:pPr marL="273050" indent="-273050">
                <a:buClr>
                  <a:schemeClr val="accent1"/>
                </a:buClr>
              </a:pPr>
              <a:r>
                <a:rPr lang="en-US" altLang="zh-CN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CTC</a:t>
              </a:r>
              <a:endPara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AutoShape 50"/>
          <p:cNvSpPr>
            <a:spLocks noChangeArrowheads="1"/>
          </p:cNvSpPr>
          <p:nvPr/>
        </p:nvSpPr>
        <p:spPr bwMode="auto">
          <a:xfrm>
            <a:off x="7715250" y="5146126"/>
            <a:ext cx="990599" cy="475742"/>
          </a:xfrm>
          <a:prstGeom prst="wedgeRoundRectCallout">
            <a:avLst>
              <a:gd name="adj1" fmla="val -51303"/>
              <a:gd name="adj2" fmla="val -159853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声学模型</a:t>
            </a:r>
            <a:r>
              <a:rPr lang="en-US" altLang="zh-CN" sz="1400" b="1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utoShape 50"/>
          <p:cNvSpPr>
            <a:spLocks noChangeArrowheads="1"/>
          </p:cNvSpPr>
          <p:nvPr/>
        </p:nvSpPr>
        <p:spPr bwMode="auto">
          <a:xfrm>
            <a:off x="4211542" y="5146125"/>
            <a:ext cx="1063191" cy="475742"/>
          </a:xfrm>
          <a:prstGeom prst="wedgeRoundRectCallout">
            <a:avLst>
              <a:gd name="adj1" fmla="val 31797"/>
              <a:gd name="adj2" fmla="val -175554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语言模型</a:t>
            </a:r>
            <a:r>
              <a:rPr lang="en-US" altLang="zh-CN" sz="1400" b="1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50"/>
          <p:cNvSpPr>
            <a:spLocks noChangeArrowheads="1"/>
          </p:cNvSpPr>
          <p:nvPr/>
        </p:nvSpPr>
        <p:spPr bwMode="auto">
          <a:xfrm>
            <a:off x="1327714" y="1507454"/>
            <a:ext cx="2345267" cy="380045"/>
          </a:xfrm>
          <a:prstGeom prst="wedgeRoundRectCallout">
            <a:avLst>
              <a:gd name="adj1" fmla="val -9457"/>
              <a:gd name="adj2" fmla="val 233082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各时刻的输出相互独立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utoShape 50"/>
          <p:cNvSpPr>
            <a:spLocks noChangeArrowheads="1"/>
          </p:cNvSpPr>
          <p:nvPr/>
        </p:nvSpPr>
        <p:spPr bwMode="auto">
          <a:xfrm>
            <a:off x="7479210" y="2764517"/>
            <a:ext cx="1058333" cy="380045"/>
          </a:xfrm>
          <a:prstGeom prst="wedgeRoundRectCallout">
            <a:avLst>
              <a:gd name="adj1" fmla="val -65792"/>
              <a:gd name="adj2" fmla="val 175158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拼接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AutoShape 50"/>
          <p:cNvSpPr>
            <a:spLocks noChangeArrowheads="1"/>
          </p:cNvSpPr>
          <p:nvPr/>
        </p:nvSpPr>
        <p:spPr bwMode="auto">
          <a:xfrm>
            <a:off x="3189503" y="2295147"/>
            <a:ext cx="2345267" cy="634320"/>
          </a:xfrm>
          <a:prstGeom prst="wedgeRoundRectCallout">
            <a:avLst>
              <a:gd name="adj1" fmla="val 65273"/>
              <a:gd name="adj2" fmla="val -78840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不一致，一个输入可以产生多个输出符号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5" grpId="0" animBg="1"/>
      <p:bldP spid="16" grpId="0" animBg="1"/>
      <p:bldP spid="17" grpId="0" animBg="1"/>
      <p:bldP spid="2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RNN-T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92906" y="1380438"/>
            <a:ext cx="83581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RNN-T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是理论上很完美的模型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但比较难以训练，一般采用分别预训练的方式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98" y="2859821"/>
            <a:ext cx="3335869" cy="33342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 bwMode="auto">
          <a:xfrm>
            <a:off x="3483417" y="2817486"/>
            <a:ext cx="1296634" cy="3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 rtlCol="0" anchor="ctr">
            <a:spAutoFit/>
          </a:bodyPr>
          <a:lstStyle/>
          <a:p>
            <a:pPr marL="273050" indent="-273050">
              <a:buClr>
                <a:schemeClr val="accent1"/>
              </a:buClr>
            </a:pPr>
            <a:endParaRPr lang="zh-CN" alt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 flipH="1">
            <a:off x="2878667" y="3028941"/>
            <a:ext cx="15411" cy="1729326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2872008" y="4758267"/>
            <a:ext cx="1259726" cy="0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4131734" y="4758267"/>
            <a:ext cx="18454" cy="1351146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 flipV="1">
            <a:off x="4150188" y="6107653"/>
            <a:ext cx="1497079" cy="5282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>
            <a:off x="5647267" y="3028941"/>
            <a:ext cx="0" cy="3080472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2872007" y="3028941"/>
            <a:ext cx="2775260" cy="0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AutoShape 50"/>
          <p:cNvSpPr>
            <a:spLocks noChangeArrowheads="1"/>
          </p:cNvSpPr>
          <p:nvPr/>
        </p:nvSpPr>
        <p:spPr bwMode="auto">
          <a:xfrm>
            <a:off x="6514483" y="4520395"/>
            <a:ext cx="1361039" cy="703537"/>
          </a:xfrm>
          <a:prstGeom prst="wedgeRoundRectCallout">
            <a:avLst>
              <a:gd name="adj1" fmla="val -102619"/>
              <a:gd name="adj2" fmla="val -142072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CTC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损失预训练声学模型部分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RNN-T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语音识别算法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5" y="1459117"/>
            <a:ext cx="3335869" cy="33342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 bwMode="auto">
          <a:xfrm>
            <a:off x="3517284" y="1416782"/>
            <a:ext cx="1296634" cy="3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 rtlCol="0" anchor="ctr">
            <a:spAutoFit/>
          </a:bodyPr>
          <a:lstStyle/>
          <a:p>
            <a:pPr marL="273050" indent="-273050">
              <a:buClr>
                <a:schemeClr val="accent1"/>
              </a:buClr>
            </a:pPr>
            <a:endParaRPr lang="zh-CN" alt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 flipH="1">
            <a:off x="2440462" y="1628237"/>
            <a:ext cx="27429" cy="3077832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4165601" y="3357563"/>
            <a:ext cx="1515533" cy="0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4165601" y="3357563"/>
            <a:ext cx="18454" cy="1351146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2429947" y="4727874"/>
            <a:ext cx="1754108" cy="1942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>
            <a:off x="5681134" y="1628237"/>
            <a:ext cx="0" cy="1729326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2460186" y="1628237"/>
            <a:ext cx="3220948" cy="0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AutoShape 50"/>
          <p:cNvSpPr>
            <a:spLocks noChangeArrowheads="1"/>
          </p:cNvSpPr>
          <p:nvPr/>
        </p:nvSpPr>
        <p:spPr bwMode="auto">
          <a:xfrm>
            <a:off x="815891" y="4043762"/>
            <a:ext cx="1361039" cy="703537"/>
          </a:xfrm>
          <a:prstGeom prst="wedgeRoundRectCallout">
            <a:avLst>
              <a:gd name="adj1" fmla="val 59120"/>
              <a:gd name="adj2" fmla="val -184193"/>
              <a:gd name="adj3" fmla="val 16667"/>
            </a:avLst>
          </a:prstGeom>
          <a:solidFill>
            <a:srgbClr val="FFFFFF"/>
          </a:solidFill>
          <a:ln w="38100" cmpd="dbl">
            <a:solidFill>
              <a:srgbClr val="FF0000"/>
            </a:solidFill>
            <a:miter lim="800000"/>
          </a:ln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zh-CN" altLang="en-US" sz="1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损失预训练语言模型部分</a:t>
            </a:r>
            <a:endParaRPr lang="zh-CN" altLang="en-US" sz="1400" b="1" kern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tags/tag1.xml><?xml version="1.0" encoding="utf-8"?>
<p:tagLst xmlns:p="http://schemas.openxmlformats.org/presentationml/2006/main">
  <p:tag name="TIMING" val="|0.3|8"/>
</p:tagLst>
</file>

<file path=ppt/tags/tag2.xml><?xml version="1.0" encoding="utf-8"?>
<p:tagLst xmlns:p="http://schemas.openxmlformats.org/presentationml/2006/main">
  <p:tag name="TIMING" val="|0.3|8"/>
</p:tagLst>
</file>

<file path=ppt/tags/tag3.xml><?xml version="1.0" encoding="utf-8"?>
<p:tagLst xmlns:p="http://schemas.openxmlformats.org/presentationml/2006/main">
  <p:tag name="TIMING" val="|0.3|8"/>
</p:tagLst>
</file>

<file path=ppt/tags/tag4.xml><?xml version="1.0" encoding="utf-8"?>
<p:tagLst xmlns:p="http://schemas.openxmlformats.org/presentationml/2006/main">
  <p:tag name="TIMING" val="|0.3|8"/>
</p:tagLst>
</file>

<file path=ppt/tags/tag5.xml><?xml version="1.0" encoding="utf-8"?>
<p:tagLst xmlns:p="http://schemas.openxmlformats.org/presentationml/2006/main">
  <p:tag name="TIMING" val="|0.3|8"/>
</p:tagLst>
</file>

<file path=ppt/tags/tag6.xml><?xml version="1.0" encoding="utf-8"?>
<p:tagLst xmlns:p="http://schemas.openxmlformats.org/presentationml/2006/main">
  <p:tag name="commondata" val="eyJoZGlkIjoiMTdlMWFlOWY3ODUzY2IxNWQ1YmNlMzM3YjllMWJkOGIifQ=="/>
</p:tagLst>
</file>

<file path=ppt/theme/theme1.xml><?xml version="1.0" encoding="utf-8"?>
<a:theme xmlns:a="http://schemas.openxmlformats.org/drawingml/2006/main" name="1_Radial">
  <a:themeElements>
    <a:clrScheme name="1_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1_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0</TotalTime>
  <Words>12502</Words>
  <Application>WPS 演示</Application>
  <PresentationFormat>全屏显示(4:3)</PresentationFormat>
  <Paragraphs>1032</Paragraphs>
  <Slides>107</Slides>
  <Notes>118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83</vt:i4>
      </vt:variant>
      <vt:variant>
        <vt:lpstr>幻灯片标题</vt:lpstr>
      </vt:variant>
      <vt:variant>
        <vt:i4>107</vt:i4>
      </vt:variant>
    </vt:vector>
  </HeadingPairs>
  <TitlesOfParts>
    <vt:vector size="209" baseType="lpstr">
      <vt:lpstr>Arial</vt:lpstr>
      <vt:lpstr>宋体</vt:lpstr>
      <vt:lpstr>Wingdings</vt:lpstr>
      <vt:lpstr>Times New Roman</vt:lpstr>
      <vt:lpstr>Arial Black</vt:lpstr>
      <vt:lpstr>Arial Narrow</vt:lpstr>
      <vt:lpstr>黑体</vt:lpstr>
      <vt:lpstr>微软雅黑</vt:lpstr>
      <vt:lpstr>仿宋</vt:lpstr>
      <vt:lpstr>Arial Unicode MS</vt:lpstr>
      <vt:lpstr>幼圆</vt:lpstr>
      <vt:lpstr>仿宋_GB2312</vt:lpstr>
      <vt:lpstr>华文仿宋</vt:lpstr>
      <vt:lpstr>Arial</vt:lpstr>
      <vt:lpstr>Calibri</vt:lpstr>
      <vt:lpstr>等线</vt:lpstr>
      <vt:lpstr>1_Radial</vt:lpstr>
      <vt:lpstr>Radial</vt:lpstr>
      <vt:lpstr>默认设计模板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Visio.Drawing.15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DNN和HMM混合的 语音识别</vt:lpstr>
      <vt:lpstr>GMM-HMM方法的不足</vt:lpstr>
      <vt:lpstr>寻找替换GMM的分类器</vt:lpstr>
      <vt:lpstr>深度学习</vt:lpstr>
      <vt:lpstr>深度学习</vt:lpstr>
      <vt:lpstr>深度学习</vt:lpstr>
      <vt:lpstr>基于深度学习的语音识别技术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语音识别算法:DNN-HMM</vt:lpstr>
      <vt:lpstr>语音识别算法:RNN-HMM</vt:lpstr>
      <vt:lpstr>语音识别算法:RNN-HMM</vt:lpstr>
      <vt:lpstr>语音识别算法:RNN-HMM</vt:lpstr>
      <vt:lpstr>语音识别算法:RNN-HMM</vt:lpstr>
      <vt:lpstr>语音识别算法:RNN-HMM</vt:lpstr>
      <vt:lpstr>语音识别算法:RNN-HMM</vt:lpstr>
      <vt:lpstr>语音识别算法:RNN-HMM</vt:lpstr>
      <vt:lpstr>语音识别算法:RNN-HMM</vt:lpstr>
      <vt:lpstr>语音识别算法:RNN-HMM</vt:lpstr>
      <vt:lpstr>语音识别算法:RNN-HMM</vt:lpstr>
      <vt:lpstr>语音识别算法:RNN-HMM</vt:lpstr>
      <vt:lpstr>语音识别算法:RNN-HMM</vt:lpstr>
      <vt:lpstr>语音识别算法:RNN-HMM</vt:lpstr>
      <vt:lpstr>语音识别算法:RNN-HMM</vt:lpstr>
      <vt:lpstr>语音识别算法:RNN-HMM</vt:lpstr>
      <vt:lpstr>语音识别算法:CLDNN</vt:lpstr>
      <vt:lpstr>语音识别算法:CLDNN</vt:lpstr>
      <vt:lpstr>语音识别算法:CLDNN</vt:lpstr>
      <vt:lpstr>语音识别算法:CLDNN</vt:lpstr>
      <vt:lpstr>PowerPoint 演示文稿</vt:lpstr>
      <vt:lpstr>语音识别算法:CLDNN</vt:lpstr>
      <vt:lpstr>语音识别算法:CLDNN</vt:lpstr>
      <vt:lpstr>PowerPoint 演示文稿</vt:lpstr>
      <vt:lpstr>Review</vt:lpstr>
      <vt:lpstr>存在的问题</vt:lpstr>
      <vt:lpstr>存在的问题</vt:lpstr>
      <vt:lpstr>端到端训练</vt:lpstr>
      <vt:lpstr>PowerPoint 演示文稿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基于CTC的语音识别算法</vt:lpstr>
      <vt:lpstr>PowerPoint 演示文稿</vt:lpstr>
      <vt:lpstr>基于Attention的语音识别算法</vt:lpstr>
      <vt:lpstr>基于Attention的语音识别算法</vt:lpstr>
      <vt:lpstr>基于Attention的语音识别算法</vt:lpstr>
      <vt:lpstr>基于Attention的语音识别算法</vt:lpstr>
      <vt:lpstr>基于Attention的语音识别算法</vt:lpstr>
      <vt:lpstr>基于Attention的语音识别算法</vt:lpstr>
      <vt:lpstr>基于Attention的语音识别算法</vt:lpstr>
      <vt:lpstr>PowerPoint 演示文稿</vt:lpstr>
      <vt:lpstr>基于Attention的语音识别算法</vt:lpstr>
      <vt:lpstr>基于Attention的语音识别算法</vt:lpstr>
      <vt:lpstr>PowerPoint 演示文稿</vt:lpstr>
      <vt:lpstr>基于Attention的语音识别算法</vt:lpstr>
      <vt:lpstr>基于Attention的语音识别算法</vt:lpstr>
      <vt:lpstr>PowerPoint 演示文稿</vt:lpstr>
      <vt:lpstr>基于Attention的语音识别算法</vt:lpstr>
      <vt:lpstr>基于Attention的语音识别算法</vt:lpstr>
      <vt:lpstr>基于Attention的语音识别算法</vt:lpstr>
      <vt:lpstr>基于Attention的语音识别算法</vt:lpstr>
      <vt:lpstr>基于Attention的语音识别算法</vt:lpstr>
      <vt:lpstr>基于Attention的语音识别算法</vt:lpstr>
      <vt:lpstr>基于Attention的语音识别算法</vt:lpstr>
      <vt:lpstr>基于Attention的语音识别算法</vt:lpstr>
      <vt:lpstr>PowerPoint 演示文稿</vt:lpstr>
      <vt:lpstr>基于RNN-T的语音识别算法</vt:lpstr>
      <vt:lpstr>基于RNN-T的语音识别算法</vt:lpstr>
      <vt:lpstr>基于RNN-T的语音识别算法</vt:lpstr>
      <vt:lpstr>基于RNN-T的语音识别算法</vt:lpstr>
      <vt:lpstr>基于RNN-T的语音识别算法</vt:lpstr>
      <vt:lpstr>PowerPoint 演示文稿</vt:lpstr>
      <vt:lpstr>基于Conformer的语音识别算法</vt:lpstr>
      <vt:lpstr>基于Conformer的语音识别算法</vt:lpstr>
      <vt:lpstr>基于Conformer的语音识别算法</vt:lpstr>
      <vt:lpstr>基于Conformer的语音识别算法</vt:lpstr>
      <vt:lpstr>基于Conformer的语音识别算法</vt:lpstr>
      <vt:lpstr>基于Conformer的语音识别算法</vt:lpstr>
    </vt:vector>
  </TitlesOfParts>
  <Company>雨薇在线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语音信号处理</dc:title>
  <dc:creator>雨薇</dc:creator>
  <cp:lastModifiedBy>郑铁然</cp:lastModifiedBy>
  <cp:revision>163</cp:revision>
  <cp:lastPrinted>2019-07-15T08:06:00Z</cp:lastPrinted>
  <dcterms:created xsi:type="dcterms:W3CDTF">2004-08-18T11:10:00Z</dcterms:created>
  <dcterms:modified xsi:type="dcterms:W3CDTF">2024-04-12T03:29:49Z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0D796E13ECEA46318182F2622258CD18_12</vt:lpwstr>
  </property>
  <property fmtid="{D5CDD505-2E9C-101B-9397-08002B2CF9AE}" pid="3" name="KSOProductBuildVer">
    <vt:lpwstr>2052-12.1.0.16388</vt:lpwstr>
  </property>
</Properties>
</file>